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88" r:id="rId2"/>
    <p:sldId id="290" r:id="rId3"/>
    <p:sldId id="291" r:id="rId4"/>
    <p:sldId id="306" r:id="rId5"/>
    <p:sldId id="293" r:id="rId6"/>
    <p:sldId id="289" r:id="rId7"/>
    <p:sldId id="298" r:id="rId8"/>
    <p:sldId id="299" r:id="rId9"/>
    <p:sldId id="257" r:id="rId10"/>
    <p:sldId id="296" r:id="rId11"/>
    <p:sldId id="301" r:id="rId12"/>
    <p:sldId id="300" r:id="rId13"/>
    <p:sldId id="302" r:id="rId14"/>
    <p:sldId id="304" r:id="rId15"/>
    <p:sldId id="270" r:id="rId16"/>
    <p:sldId id="283" r:id="rId17"/>
    <p:sldId id="30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99"/>
    <a:srgbClr val="FFDF9F"/>
    <a:srgbClr val="FFD685"/>
    <a:srgbClr val="CC6600"/>
    <a:srgbClr val="ADA217"/>
    <a:srgbClr val="E583C2"/>
    <a:srgbClr val="926C00"/>
    <a:srgbClr val="C894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2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211" cy="464505"/>
          </a:xfrm>
          <a:prstGeom prst="rect">
            <a:avLst/>
          </a:prstGeom>
        </p:spPr>
        <p:txBody>
          <a:bodyPr vert="horz" lIns="90587" tIns="45294" rIns="90587" bIns="45294" rtlCol="0"/>
          <a:lstStyle>
            <a:lvl1pPr algn="l">
              <a:defRPr sz="1200"/>
            </a:lvl1pPr>
          </a:lstStyle>
          <a:p>
            <a:endParaRPr lang="en-US"/>
          </a:p>
        </p:txBody>
      </p:sp>
      <p:sp>
        <p:nvSpPr>
          <p:cNvPr id="3" name="Date Placeholder 2"/>
          <p:cNvSpPr>
            <a:spLocks noGrp="1"/>
          </p:cNvSpPr>
          <p:nvPr>
            <p:ph type="dt" sz="quarter" idx="1"/>
          </p:nvPr>
        </p:nvSpPr>
        <p:spPr>
          <a:xfrm>
            <a:off x="3971619" y="2"/>
            <a:ext cx="3037211" cy="464505"/>
          </a:xfrm>
          <a:prstGeom prst="rect">
            <a:avLst/>
          </a:prstGeom>
        </p:spPr>
        <p:txBody>
          <a:bodyPr vert="horz" lIns="90587" tIns="45294" rIns="90587" bIns="45294" rtlCol="0"/>
          <a:lstStyle>
            <a:lvl1pPr algn="r">
              <a:defRPr sz="1200"/>
            </a:lvl1pPr>
          </a:lstStyle>
          <a:p>
            <a:fld id="{BC145D6E-568F-4DF8-8AF7-3197FDD3506D}" type="datetimeFigureOut">
              <a:rPr lang="en-US" smtClean="0"/>
              <a:t>2/26/2020</a:t>
            </a:fld>
            <a:endParaRPr lang="en-US"/>
          </a:p>
        </p:txBody>
      </p:sp>
      <p:sp>
        <p:nvSpPr>
          <p:cNvPr id="4" name="Footer Placeholder 3"/>
          <p:cNvSpPr>
            <a:spLocks noGrp="1"/>
          </p:cNvSpPr>
          <p:nvPr>
            <p:ph type="ftr" sz="quarter" idx="2"/>
          </p:nvPr>
        </p:nvSpPr>
        <p:spPr>
          <a:xfrm>
            <a:off x="2" y="8830322"/>
            <a:ext cx="3037211" cy="464505"/>
          </a:xfrm>
          <a:prstGeom prst="rect">
            <a:avLst/>
          </a:prstGeom>
        </p:spPr>
        <p:txBody>
          <a:bodyPr vert="horz" lIns="90587" tIns="45294" rIns="90587" bIns="45294" rtlCol="0" anchor="b"/>
          <a:lstStyle>
            <a:lvl1pPr algn="l">
              <a:defRPr sz="1200"/>
            </a:lvl1pPr>
          </a:lstStyle>
          <a:p>
            <a:endParaRPr lang="en-US"/>
          </a:p>
        </p:txBody>
      </p:sp>
      <p:sp>
        <p:nvSpPr>
          <p:cNvPr id="5" name="Slide Number Placeholder 4"/>
          <p:cNvSpPr>
            <a:spLocks noGrp="1"/>
          </p:cNvSpPr>
          <p:nvPr>
            <p:ph type="sldNum" sz="quarter" idx="3"/>
          </p:nvPr>
        </p:nvSpPr>
        <p:spPr>
          <a:xfrm>
            <a:off x="3971619" y="8830322"/>
            <a:ext cx="3037211" cy="464505"/>
          </a:xfrm>
          <a:prstGeom prst="rect">
            <a:avLst/>
          </a:prstGeom>
        </p:spPr>
        <p:txBody>
          <a:bodyPr vert="horz" lIns="90587" tIns="45294" rIns="90587" bIns="45294" rtlCol="0" anchor="b"/>
          <a:lstStyle>
            <a:lvl1pPr algn="r">
              <a:defRPr sz="1200"/>
            </a:lvl1pPr>
          </a:lstStyle>
          <a:p>
            <a:fld id="{1675B341-2ADE-4B4B-9175-7F2C4EAAE82B}" type="slidenum">
              <a:rPr lang="en-US" smtClean="0"/>
              <a:t>‹#›</a:t>
            </a:fld>
            <a:endParaRPr lang="en-US"/>
          </a:p>
        </p:txBody>
      </p:sp>
    </p:spTree>
    <p:extLst>
      <p:ext uri="{BB962C8B-B14F-4D97-AF65-F5344CB8AC3E}">
        <p14:creationId xmlns:p14="http://schemas.microsoft.com/office/powerpoint/2010/main" val="7075044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05C3C3-6DB3-4A15-BBE8-66C03B1BF171}"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4CB7E8-C334-46AA-8992-E32D9074D94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5C3C3-6DB3-4A15-BBE8-66C03B1BF171}"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4CB7E8-C334-46AA-8992-E32D9074D94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5C3C3-6DB3-4A15-BBE8-66C03B1BF171}"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4CB7E8-C334-46AA-8992-E32D9074D9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5C3C3-6DB3-4A15-BBE8-66C03B1BF171}"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4CB7E8-C334-46AA-8992-E32D9074D94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05C3C3-6DB3-4A15-BBE8-66C03B1BF171}"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4CB7E8-C334-46AA-8992-E32D9074D94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05C3C3-6DB3-4A15-BBE8-66C03B1BF171}" type="datetimeFigureOut">
              <a:rPr lang="en-US" smtClean="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4CB7E8-C334-46AA-8992-E32D9074D94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05C3C3-6DB3-4A15-BBE8-66C03B1BF171}" type="datetimeFigureOut">
              <a:rPr lang="en-US" smtClean="0"/>
              <a:pPr/>
              <a:t>2/26/2020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4CB7E8-C334-46AA-8992-E32D9074D94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05C3C3-6DB3-4A15-BBE8-66C03B1BF171}" type="datetimeFigureOut">
              <a:rPr lang="en-US" smtClean="0"/>
              <a:pPr/>
              <a:t>2/26/2020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4CB7E8-C334-46AA-8992-E32D9074D94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5C3C3-6DB3-4A15-BBE8-66C03B1BF171}" type="datetimeFigureOut">
              <a:rPr lang="en-US" smtClean="0"/>
              <a:pPr/>
              <a:t>2/26/2020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4CB7E8-C334-46AA-8992-E32D9074D94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05C3C3-6DB3-4A15-BBE8-66C03B1BF171}" type="datetimeFigureOut">
              <a:rPr lang="en-US" smtClean="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4CB7E8-C334-46AA-8992-E32D9074D94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05C3C3-6DB3-4A15-BBE8-66C03B1BF171}" type="datetimeFigureOut">
              <a:rPr lang="en-US" smtClean="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4CB7E8-C334-46AA-8992-E32D9074D94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5C3C3-6DB3-4A15-BBE8-66C03B1BF171}" type="datetimeFigureOut">
              <a:rPr lang="en-US" smtClean="0"/>
              <a:pPr/>
              <a:t>2/26/2020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CB7E8-C334-46AA-8992-E32D9074D9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2.gif"/><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42.gif"/><Relationship Id="rId5" Type="http://schemas.openxmlformats.org/officeDocument/2006/relationships/image" Target="../media/image49.jpeg"/><Relationship Id="rId4" Type="http://schemas.openxmlformats.org/officeDocument/2006/relationships/image" Target="../media/image48.gif"/></Relationships>
</file>

<file path=ppt/slides/_rels/slide1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ages.crestock.com/4730000-4739999/4736656-x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28600" y="533400"/>
            <a:ext cx="2667000" cy="1754326"/>
          </a:xfrm>
          <a:prstGeom prst="rect">
            <a:avLst/>
          </a:prstGeom>
          <a:solidFill>
            <a:srgbClr val="000066"/>
          </a:solidFill>
        </p:spPr>
        <p:txBody>
          <a:bodyPr wrap="square" rtlCol="0">
            <a:spAutoFit/>
          </a:bodyPr>
          <a:lstStyle/>
          <a:p>
            <a:r>
              <a:rPr lang="en-US" sz="3600" b="1" dirty="0">
                <a:solidFill>
                  <a:schemeClr val="bg1"/>
                </a:solidFill>
              </a:rPr>
              <a:t>Birth of the American Republic:</a:t>
            </a:r>
          </a:p>
        </p:txBody>
      </p:sp>
      <p:sp>
        <p:nvSpPr>
          <p:cNvPr id="6" name="TextBox 5"/>
          <p:cNvSpPr txBox="1"/>
          <p:nvPr/>
        </p:nvSpPr>
        <p:spPr>
          <a:xfrm>
            <a:off x="3429000" y="304800"/>
            <a:ext cx="5334000" cy="523220"/>
          </a:xfrm>
          <a:prstGeom prst="rect">
            <a:avLst/>
          </a:prstGeom>
          <a:solidFill>
            <a:schemeClr val="tx1">
              <a:lumMod val="50000"/>
            </a:schemeClr>
          </a:solidFill>
        </p:spPr>
        <p:txBody>
          <a:bodyPr wrap="square" rtlCol="0">
            <a:spAutoFit/>
          </a:bodyPr>
          <a:lstStyle/>
          <a:p>
            <a:r>
              <a:rPr lang="en-US" sz="2800" b="1" dirty="0">
                <a:solidFill>
                  <a:schemeClr val="bg1"/>
                </a:solidFill>
              </a:rPr>
              <a:t>Britain Becomes a Global Power</a:t>
            </a:r>
          </a:p>
        </p:txBody>
      </p:sp>
      <p:sp>
        <p:nvSpPr>
          <p:cNvPr id="7" name="TextBox 6"/>
          <p:cNvSpPr txBox="1"/>
          <p:nvPr/>
        </p:nvSpPr>
        <p:spPr>
          <a:xfrm>
            <a:off x="3200400" y="914400"/>
            <a:ext cx="5715000" cy="2677656"/>
          </a:xfrm>
          <a:prstGeom prst="rect">
            <a:avLst/>
          </a:prstGeom>
          <a:solidFill>
            <a:srgbClr val="000066"/>
          </a:solidFill>
        </p:spPr>
        <p:txBody>
          <a:bodyPr wrap="square" rtlCol="0">
            <a:spAutoFit/>
          </a:bodyPr>
          <a:lstStyle/>
          <a:p>
            <a:pPr>
              <a:buFont typeface="Arial" pitchFamily="34" charset="0"/>
              <a:buChar char="•"/>
            </a:pPr>
            <a:r>
              <a:rPr lang="en-US" sz="2400" dirty="0">
                <a:solidFill>
                  <a:schemeClr val="bg1"/>
                </a:solidFill>
              </a:rPr>
              <a:t>Trade with West Indies, N. America &amp; India </a:t>
            </a:r>
          </a:p>
          <a:p>
            <a:pPr lvl="1">
              <a:buFont typeface="Arial" pitchFamily="34" charset="0"/>
              <a:buChar char="•"/>
            </a:pPr>
            <a:r>
              <a:rPr lang="en-US" sz="2400" dirty="0">
                <a:solidFill>
                  <a:schemeClr val="bg1"/>
                </a:solidFill>
              </a:rPr>
              <a:t> controlled more colonies</a:t>
            </a:r>
          </a:p>
          <a:p>
            <a:pPr>
              <a:buFont typeface="Arial" pitchFamily="34" charset="0"/>
              <a:buChar char="•"/>
            </a:pPr>
            <a:r>
              <a:rPr lang="en-US" sz="2400" dirty="0">
                <a:solidFill>
                  <a:schemeClr val="bg1"/>
                </a:solidFill>
              </a:rPr>
              <a:t>Good climate for business</a:t>
            </a:r>
          </a:p>
          <a:p>
            <a:pPr>
              <a:buFont typeface="Arial" pitchFamily="34" charset="0"/>
              <a:buChar char="•"/>
            </a:pPr>
            <a:r>
              <a:rPr lang="en-US" sz="2400" dirty="0">
                <a:solidFill>
                  <a:schemeClr val="bg1"/>
                </a:solidFill>
              </a:rPr>
              <a:t>Winning most European Wars</a:t>
            </a:r>
          </a:p>
          <a:p>
            <a:pPr>
              <a:buFont typeface="Arial" pitchFamily="34" charset="0"/>
              <a:buChar char="•"/>
            </a:pPr>
            <a:r>
              <a:rPr lang="en-US" sz="2400" dirty="0">
                <a:solidFill>
                  <a:schemeClr val="bg1"/>
                </a:solidFill>
              </a:rPr>
              <a:t>Controlled slave trade  $$$$</a:t>
            </a:r>
          </a:p>
          <a:p>
            <a:pPr>
              <a:buFont typeface="Arial" pitchFamily="34" charset="0"/>
              <a:buChar char="•"/>
            </a:pPr>
            <a:r>
              <a:rPr lang="en-US" sz="2400" dirty="0">
                <a:solidFill>
                  <a:schemeClr val="bg1"/>
                </a:solidFill>
              </a:rPr>
              <a:t>United with Scotland &amp; Wales / free-trade</a:t>
            </a:r>
          </a:p>
          <a:p>
            <a:pPr>
              <a:buFont typeface="Arial" pitchFamily="34" charset="0"/>
              <a:buChar char="•"/>
            </a:pPr>
            <a:r>
              <a:rPr lang="en-US" sz="2400" dirty="0">
                <a:solidFill>
                  <a:schemeClr val="bg1"/>
                </a:solidFill>
              </a:rPr>
              <a:t>Controlled Ireland</a:t>
            </a:r>
          </a:p>
        </p:txBody>
      </p:sp>
      <p:pic>
        <p:nvPicPr>
          <p:cNvPr id="37892" name="Picture 4" descr="http://www.britishempire.co.uk/images/worldmap.jpg"/>
          <p:cNvPicPr>
            <a:picLocks noChangeAspect="1" noChangeArrowheads="1"/>
          </p:cNvPicPr>
          <p:nvPr/>
        </p:nvPicPr>
        <p:blipFill>
          <a:blip r:embed="rId3" cstate="print"/>
          <a:srcRect/>
          <a:stretch>
            <a:fillRect/>
          </a:stretch>
        </p:blipFill>
        <p:spPr bwMode="auto">
          <a:xfrm>
            <a:off x="228600" y="4038600"/>
            <a:ext cx="4648200" cy="2279013"/>
          </a:xfrm>
          <a:prstGeom prst="rect">
            <a:avLst/>
          </a:prstGeom>
          <a:noFill/>
        </p:spPr>
      </p:pic>
      <p:pic>
        <p:nvPicPr>
          <p:cNvPr id="37894" name="Picture 6" descr="http://www.directart.co.uk/mall/images/acd9.jpg"/>
          <p:cNvPicPr>
            <a:picLocks noChangeAspect="1" noChangeArrowheads="1"/>
          </p:cNvPicPr>
          <p:nvPr/>
        </p:nvPicPr>
        <p:blipFill>
          <a:blip r:embed="rId4" cstate="print"/>
          <a:srcRect/>
          <a:stretch>
            <a:fillRect/>
          </a:stretch>
        </p:blipFill>
        <p:spPr bwMode="auto">
          <a:xfrm>
            <a:off x="5105400" y="3733800"/>
            <a:ext cx="3810000" cy="2838450"/>
          </a:xfrm>
          <a:prstGeom prst="rect">
            <a:avLst/>
          </a:prstGeom>
          <a:noFill/>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PowerPoint Templates"/>
          <p:cNvPicPr>
            <a:picLocks noChangeAspect="1" noChangeArrowheads="1"/>
          </p:cNvPicPr>
          <p:nvPr/>
        </p:nvPicPr>
        <p:blipFill>
          <a:blip r:embed="rId2" cstate="print"/>
          <a:srcRect/>
          <a:stretch>
            <a:fillRect/>
          </a:stretch>
        </p:blipFill>
        <p:spPr bwMode="auto">
          <a:xfrm>
            <a:off x="0" y="0"/>
            <a:ext cx="9144000" cy="6858006"/>
          </a:xfrm>
          <a:prstGeom prst="rect">
            <a:avLst/>
          </a:prstGeom>
          <a:noFill/>
        </p:spPr>
      </p:pic>
      <p:sp>
        <p:nvSpPr>
          <p:cNvPr id="3" name="TextBox 2"/>
          <p:cNvSpPr txBox="1"/>
          <p:nvPr/>
        </p:nvSpPr>
        <p:spPr>
          <a:xfrm>
            <a:off x="685800" y="304800"/>
            <a:ext cx="4876800" cy="369332"/>
          </a:xfrm>
          <a:prstGeom prst="rect">
            <a:avLst/>
          </a:prstGeom>
          <a:noFill/>
        </p:spPr>
        <p:txBody>
          <a:bodyPr wrap="square" rtlCol="0">
            <a:spAutoFit/>
          </a:bodyPr>
          <a:lstStyle/>
          <a:p>
            <a:endParaRPr lang="en-US" dirty="0"/>
          </a:p>
        </p:txBody>
      </p:sp>
      <p:sp>
        <p:nvSpPr>
          <p:cNvPr id="4" name="TextBox 3"/>
          <p:cNvSpPr txBox="1"/>
          <p:nvPr/>
        </p:nvSpPr>
        <p:spPr>
          <a:xfrm>
            <a:off x="609600" y="228600"/>
            <a:ext cx="3276600" cy="1077218"/>
          </a:xfrm>
          <a:prstGeom prst="rect">
            <a:avLst/>
          </a:prstGeom>
          <a:solidFill>
            <a:schemeClr val="bg2">
              <a:lumMod val="10000"/>
            </a:schemeClr>
          </a:solidFill>
        </p:spPr>
        <p:txBody>
          <a:bodyPr wrap="square" rtlCol="0">
            <a:spAutoFit/>
          </a:bodyPr>
          <a:lstStyle/>
          <a:p>
            <a:pPr algn="ctr"/>
            <a:r>
              <a:rPr lang="en-US" sz="3200" b="1" dirty="0">
                <a:solidFill>
                  <a:schemeClr val="bg1">
                    <a:lumMod val="95000"/>
                  </a:schemeClr>
                </a:solidFill>
              </a:rPr>
              <a:t>France Provides Support</a:t>
            </a:r>
          </a:p>
        </p:txBody>
      </p:sp>
      <p:sp>
        <p:nvSpPr>
          <p:cNvPr id="5" name="TextBox 4"/>
          <p:cNvSpPr txBox="1"/>
          <p:nvPr/>
        </p:nvSpPr>
        <p:spPr>
          <a:xfrm>
            <a:off x="4419600" y="304800"/>
            <a:ext cx="4419600" cy="3785652"/>
          </a:xfrm>
          <a:prstGeom prst="rect">
            <a:avLst/>
          </a:prstGeom>
          <a:solidFill>
            <a:schemeClr val="bg2">
              <a:lumMod val="10000"/>
            </a:schemeClr>
          </a:solidFill>
        </p:spPr>
        <p:txBody>
          <a:bodyPr wrap="square" rtlCol="0">
            <a:spAutoFit/>
          </a:bodyPr>
          <a:lstStyle/>
          <a:p>
            <a:pPr>
              <a:buFont typeface="Arial" pitchFamily="34" charset="0"/>
              <a:buChar char="•"/>
            </a:pPr>
            <a:r>
              <a:rPr lang="en-US" sz="3200" b="1" dirty="0">
                <a:solidFill>
                  <a:schemeClr val="accent2">
                    <a:lumMod val="40000"/>
                    <a:lumOff val="60000"/>
                  </a:schemeClr>
                </a:solidFill>
              </a:rPr>
              <a:t>1777 – Americans beat British at Battle of Saratoga</a:t>
            </a:r>
          </a:p>
          <a:p>
            <a:endParaRPr lang="en-US" sz="3200" dirty="0">
              <a:solidFill>
                <a:schemeClr val="accent2">
                  <a:lumMod val="40000"/>
                  <a:lumOff val="60000"/>
                </a:schemeClr>
              </a:solidFill>
            </a:endParaRPr>
          </a:p>
          <a:p>
            <a:pPr>
              <a:buFont typeface="Arial" pitchFamily="34" charset="0"/>
              <a:buChar char="•"/>
            </a:pPr>
            <a:r>
              <a:rPr lang="en-US" sz="3200" dirty="0">
                <a:solidFill>
                  <a:schemeClr val="bg1">
                    <a:lumMod val="95000"/>
                  </a:schemeClr>
                </a:solidFill>
              </a:rPr>
              <a:t>France (British rival) decided to help colonists</a:t>
            </a:r>
          </a:p>
          <a:p>
            <a:endParaRPr lang="en-US" sz="2400" dirty="0">
              <a:solidFill>
                <a:schemeClr val="bg1">
                  <a:lumMod val="95000"/>
                </a:schemeClr>
              </a:solidFill>
            </a:endParaRPr>
          </a:p>
          <a:p>
            <a:endParaRPr lang="en-US" sz="2400" dirty="0">
              <a:solidFill>
                <a:schemeClr val="bg1">
                  <a:lumMod val="95000"/>
                </a:schemeClr>
              </a:solidFill>
            </a:endParaRPr>
          </a:p>
        </p:txBody>
      </p:sp>
      <p:pic>
        <p:nvPicPr>
          <p:cNvPr id="13314" name="Picture 2" descr="http://www.commercialspacegateway.com/rendition.medium/French-AmericanFlag.jpg"/>
          <p:cNvPicPr>
            <a:picLocks noChangeAspect="1" noChangeArrowheads="1"/>
          </p:cNvPicPr>
          <p:nvPr/>
        </p:nvPicPr>
        <p:blipFill>
          <a:blip r:embed="rId3" cstate="print"/>
          <a:srcRect/>
          <a:stretch>
            <a:fillRect/>
          </a:stretch>
        </p:blipFill>
        <p:spPr bwMode="auto">
          <a:xfrm>
            <a:off x="380999" y="1371600"/>
            <a:ext cx="3526053" cy="2133600"/>
          </a:xfrm>
          <a:prstGeom prst="rect">
            <a:avLst/>
          </a:prstGeom>
          <a:noFill/>
        </p:spPr>
      </p:pic>
      <p:pic>
        <p:nvPicPr>
          <p:cNvPr id="13316" name="Picture 4" descr="http://www.britishbattles.com/images/princeton/british-grenadier.jpg"/>
          <p:cNvPicPr>
            <a:picLocks noChangeAspect="1" noChangeArrowheads="1"/>
          </p:cNvPicPr>
          <p:nvPr/>
        </p:nvPicPr>
        <p:blipFill>
          <a:blip r:embed="rId4" cstate="print"/>
          <a:srcRect/>
          <a:stretch>
            <a:fillRect/>
          </a:stretch>
        </p:blipFill>
        <p:spPr bwMode="auto">
          <a:xfrm>
            <a:off x="304800" y="3733800"/>
            <a:ext cx="3962400" cy="2635857"/>
          </a:xfrm>
          <a:prstGeom prst="rect">
            <a:avLst/>
          </a:prstGeom>
          <a:noFill/>
        </p:spPr>
      </p:pic>
      <p:pic>
        <p:nvPicPr>
          <p:cNvPr id="13320" name="Picture 8" descr="http://ecx.images-amazon.com/images/I/51fgAonV-NL._SL500_AA300_.jpg"/>
          <p:cNvPicPr>
            <a:picLocks noChangeAspect="1" noChangeArrowheads="1"/>
          </p:cNvPicPr>
          <p:nvPr/>
        </p:nvPicPr>
        <p:blipFill>
          <a:blip r:embed="rId5" cstate="print"/>
          <a:srcRect/>
          <a:stretch>
            <a:fillRect/>
          </a:stretch>
        </p:blipFill>
        <p:spPr bwMode="auto">
          <a:xfrm>
            <a:off x="5524500" y="4648200"/>
            <a:ext cx="1828800" cy="1828800"/>
          </a:xfrm>
          <a:prstGeom prst="rect">
            <a:avLst/>
          </a:prstGeom>
          <a:noFill/>
        </p:spPr>
      </p:pic>
      <p:pic>
        <p:nvPicPr>
          <p:cNvPr id="13322" name="Picture 10" descr="http://www.conservapedia.com/images/thumb/b/b2/AmRev_Logo.PNG/300px-AmRev_Logo.PNG"/>
          <p:cNvPicPr>
            <a:picLocks noChangeAspect="1" noChangeArrowheads="1"/>
          </p:cNvPicPr>
          <p:nvPr/>
        </p:nvPicPr>
        <p:blipFill>
          <a:blip r:embed="rId6" cstate="print"/>
          <a:srcRect/>
          <a:stretch>
            <a:fillRect/>
          </a:stretch>
        </p:blipFill>
        <p:spPr bwMode="auto">
          <a:xfrm>
            <a:off x="3886200" y="5212080"/>
            <a:ext cx="1371600" cy="1463041"/>
          </a:xfrm>
          <a:prstGeom prst="rect">
            <a:avLst/>
          </a:prstGeom>
          <a:noFill/>
        </p:spPr>
      </p:pic>
      <p:pic>
        <p:nvPicPr>
          <p:cNvPr id="11" name="Picture 6" descr="http://www.cobblestonepub.com/pix/lg/COB0011.jpg"/>
          <p:cNvPicPr>
            <a:picLocks noChangeAspect="1" noChangeArrowheads="1"/>
          </p:cNvPicPr>
          <p:nvPr/>
        </p:nvPicPr>
        <p:blipFill>
          <a:blip r:embed="rId7" cstate="print"/>
          <a:srcRect/>
          <a:stretch>
            <a:fillRect/>
          </a:stretch>
        </p:blipFill>
        <p:spPr bwMode="auto">
          <a:xfrm>
            <a:off x="7086600" y="4267199"/>
            <a:ext cx="1866900" cy="2463875"/>
          </a:xfrm>
          <a:prstGeom prst="rect">
            <a:avLst/>
          </a:prstGeom>
          <a:noFill/>
        </p:spPr>
      </p:pic>
    </p:spTree>
  </p:cSld>
  <p:clrMapOvr>
    <a:masterClrMapping/>
  </p:clrMapOvr>
  <p:transition>
    <p:spli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farm4.staticflickr.com/3480/3256548750_f3fd9884fc_m.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TextBox 4"/>
          <p:cNvSpPr txBox="1"/>
          <p:nvPr/>
        </p:nvSpPr>
        <p:spPr>
          <a:xfrm>
            <a:off x="228600" y="304800"/>
            <a:ext cx="4876800" cy="1077218"/>
          </a:xfrm>
          <a:prstGeom prst="rect">
            <a:avLst/>
          </a:prstGeom>
          <a:solidFill>
            <a:schemeClr val="bg1">
              <a:lumMod val="50000"/>
            </a:schemeClr>
          </a:solidFill>
        </p:spPr>
        <p:txBody>
          <a:bodyPr wrap="square" rtlCol="0">
            <a:spAutoFit/>
          </a:bodyPr>
          <a:lstStyle/>
          <a:p>
            <a:r>
              <a:rPr lang="en-US" sz="3200" dirty="0">
                <a:solidFill>
                  <a:schemeClr val="bg1"/>
                </a:solidFill>
              </a:rPr>
              <a:t>Valley Forge, Pennsylvania: 1777 – 1778 A Brutal Winter</a:t>
            </a:r>
          </a:p>
        </p:txBody>
      </p:sp>
      <p:sp>
        <p:nvSpPr>
          <p:cNvPr id="6" name="TextBox 5"/>
          <p:cNvSpPr txBox="1"/>
          <p:nvPr/>
        </p:nvSpPr>
        <p:spPr>
          <a:xfrm>
            <a:off x="5257800" y="2743200"/>
            <a:ext cx="3886200" cy="1384995"/>
          </a:xfrm>
          <a:prstGeom prst="rect">
            <a:avLst/>
          </a:prstGeom>
          <a:solidFill>
            <a:schemeClr val="bg1">
              <a:lumMod val="50000"/>
            </a:schemeClr>
          </a:solidFill>
        </p:spPr>
        <p:txBody>
          <a:bodyPr wrap="square" rtlCol="0">
            <a:spAutoFit/>
          </a:bodyPr>
          <a:lstStyle/>
          <a:p>
            <a:pPr>
              <a:buFont typeface="Wingdings" pitchFamily="2" charset="2"/>
              <a:buChar char="v"/>
            </a:pPr>
            <a:r>
              <a:rPr lang="en-US" sz="2800" dirty="0">
                <a:solidFill>
                  <a:schemeClr val="bg1"/>
                </a:solidFill>
              </a:rPr>
              <a:t>2,000 died of influenza, typhus, typhoid, and dysentery</a:t>
            </a:r>
          </a:p>
        </p:txBody>
      </p:sp>
      <p:pic>
        <p:nvPicPr>
          <p:cNvPr id="34820" name="Picture 4" descr="http://upload.wikimedia.org/wikipedia/commons/thumb/5/55/Washington_and_Lafayette_at_Valley_Forge.jpg/250px-Washington_and_Lafayette_at_Valley_Forge.jpg"/>
          <p:cNvPicPr>
            <a:picLocks noChangeAspect="1" noChangeArrowheads="1"/>
          </p:cNvPicPr>
          <p:nvPr/>
        </p:nvPicPr>
        <p:blipFill>
          <a:blip r:embed="rId3" cstate="print"/>
          <a:srcRect/>
          <a:stretch>
            <a:fillRect/>
          </a:stretch>
        </p:blipFill>
        <p:spPr bwMode="auto">
          <a:xfrm>
            <a:off x="228600" y="4873752"/>
            <a:ext cx="2286000" cy="1755648"/>
          </a:xfrm>
          <a:prstGeom prst="rect">
            <a:avLst/>
          </a:prstGeom>
          <a:noFill/>
        </p:spPr>
      </p:pic>
      <p:pic>
        <p:nvPicPr>
          <p:cNvPr id="34822" name="Picture 6" descr="http://americanrevolution7.wikispaces.com/file/view/valley-forge.jpg/109012701/valley-forge.jpg"/>
          <p:cNvPicPr>
            <a:picLocks noChangeAspect="1" noChangeArrowheads="1"/>
          </p:cNvPicPr>
          <p:nvPr/>
        </p:nvPicPr>
        <p:blipFill>
          <a:blip r:embed="rId4" cstate="print"/>
          <a:srcRect/>
          <a:stretch>
            <a:fillRect/>
          </a:stretch>
        </p:blipFill>
        <p:spPr bwMode="auto">
          <a:xfrm>
            <a:off x="228600" y="1600200"/>
            <a:ext cx="4673600" cy="3048000"/>
          </a:xfrm>
          <a:prstGeom prst="rect">
            <a:avLst/>
          </a:prstGeom>
          <a:noFill/>
        </p:spPr>
      </p:pic>
      <p:pic>
        <p:nvPicPr>
          <p:cNvPr id="34824" name="Picture 8" descr="http://rasica.files.wordpress.com/2010/05/washington-praying.jpg?w=380&amp;h=236"/>
          <p:cNvPicPr>
            <a:picLocks noChangeAspect="1" noChangeArrowheads="1"/>
          </p:cNvPicPr>
          <p:nvPr/>
        </p:nvPicPr>
        <p:blipFill>
          <a:blip r:embed="rId5" cstate="print"/>
          <a:srcRect/>
          <a:stretch>
            <a:fillRect/>
          </a:stretch>
        </p:blipFill>
        <p:spPr bwMode="auto">
          <a:xfrm>
            <a:off x="5257800" y="228600"/>
            <a:ext cx="3619500" cy="2247901"/>
          </a:xfrm>
          <a:prstGeom prst="rect">
            <a:avLst/>
          </a:prstGeom>
          <a:noFill/>
        </p:spPr>
      </p:pic>
      <p:sp>
        <p:nvSpPr>
          <p:cNvPr id="11" name="TextBox 10"/>
          <p:cNvSpPr txBox="1"/>
          <p:nvPr/>
        </p:nvSpPr>
        <p:spPr>
          <a:xfrm>
            <a:off x="4476752" y="4648200"/>
            <a:ext cx="4305300" cy="2062103"/>
          </a:xfrm>
          <a:prstGeom prst="rect">
            <a:avLst/>
          </a:prstGeom>
          <a:solidFill>
            <a:srgbClr val="CC6600"/>
          </a:solidFill>
        </p:spPr>
        <p:txBody>
          <a:bodyPr wrap="square" rtlCol="0">
            <a:spAutoFit/>
          </a:bodyPr>
          <a:lstStyle/>
          <a:p>
            <a:pPr>
              <a:buFont typeface="Wingdings" pitchFamily="2" charset="2"/>
              <a:buChar char="v"/>
            </a:pPr>
            <a:r>
              <a:rPr lang="en-US" sz="3200" b="1" dirty="0">
                <a:solidFill>
                  <a:schemeClr val="bg1"/>
                </a:solidFill>
              </a:rPr>
              <a:t>General Washington </a:t>
            </a:r>
            <a:r>
              <a:rPr lang="en-US" sz="3200" dirty="0">
                <a:solidFill>
                  <a:schemeClr val="bg1"/>
                </a:solidFill>
              </a:rPr>
              <a:t>held troops together – patient, determined, courageous</a:t>
            </a:r>
          </a:p>
        </p:txBody>
      </p:sp>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tars and Stripes Worship Background"/>
          <p:cNvPicPr>
            <a:picLocks noChangeAspect="1" noChangeArrowheads="1"/>
          </p:cNvPicPr>
          <p:nvPr/>
        </p:nvPicPr>
        <p:blipFill>
          <a:blip r:embed="rId2" cstate="print"/>
          <a:srcRect/>
          <a:stretch>
            <a:fillRect/>
          </a:stretch>
        </p:blipFill>
        <p:spPr bwMode="auto">
          <a:xfrm>
            <a:off x="0" y="0"/>
            <a:ext cx="9199756" cy="6858000"/>
          </a:xfrm>
          <a:prstGeom prst="rect">
            <a:avLst/>
          </a:prstGeom>
          <a:noFill/>
          <a:ln>
            <a:solidFill>
              <a:schemeClr val="tx1"/>
            </a:solidFill>
          </a:ln>
        </p:spPr>
      </p:pic>
      <p:sp>
        <p:nvSpPr>
          <p:cNvPr id="3" name="TextBox 2"/>
          <p:cNvSpPr txBox="1"/>
          <p:nvPr/>
        </p:nvSpPr>
        <p:spPr>
          <a:xfrm>
            <a:off x="1676400" y="381000"/>
            <a:ext cx="5257800" cy="584775"/>
          </a:xfrm>
          <a:prstGeom prst="rect">
            <a:avLst/>
          </a:prstGeom>
          <a:solidFill>
            <a:schemeClr val="accent1">
              <a:lumMod val="20000"/>
              <a:lumOff val="80000"/>
            </a:schemeClr>
          </a:solidFill>
          <a:ln w="57150">
            <a:solidFill>
              <a:schemeClr val="tx1"/>
            </a:solidFill>
            <a:prstDash val="sysDot"/>
          </a:ln>
        </p:spPr>
        <p:txBody>
          <a:bodyPr wrap="square" rtlCol="0">
            <a:spAutoFit/>
          </a:bodyPr>
          <a:lstStyle/>
          <a:p>
            <a:r>
              <a:rPr lang="en-US" sz="3200" b="1" dirty="0">
                <a:solidFill>
                  <a:schemeClr val="accent1">
                    <a:lumMod val="50000"/>
                  </a:schemeClr>
                </a:solidFill>
              </a:rPr>
              <a:t>Treaty of Paris Ends the War!</a:t>
            </a:r>
          </a:p>
        </p:txBody>
      </p:sp>
      <p:sp>
        <p:nvSpPr>
          <p:cNvPr id="4" name="TextBox 3"/>
          <p:cNvSpPr txBox="1"/>
          <p:nvPr/>
        </p:nvSpPr>
        <p:spPr>
          <a:xfrm>
            <a:off x="4343400" y="1676400"/>
            <a:ext cx="4495800" cy="5139869"/>
          </a:xfrm>
          <a:prstGeom prst="rect">
            <a:avLst/>
          </a:prstGeom>
          <a:solidFill>
            <a:schemeClr val="bg1">
              <a:lumMod val="95000"/>
            </a:schemeClr>
          </a:solidFill>
          <a:ln w="57150">
            <a:solidFill>
              <a:schemeClr val="tx1"/>
            </a:solidFill>
            <a:prstDash val="dash"/>
          </a:ln>
        </p:spPr>
        <p:txBody>
          <a:bodyPr wrap="square" rtlCol="0">
            <a:spAutoFit/>
          </a:bodyPr>
          <a:lstStyle/>
          <a:p>
            <a:pPr>
              <a:buFont typeface="Arial" pitchFamily="34" charset="0"/>
              <a:buChar char="•"/>
            </a:pPr>
            <a:r>
              <a:rPr lang="en-US" sz="2800" b="1" dirty="0">
                <a:solidFill>
                  <a:schemeClr val="accent1">
                    <a:lumMod val="50000"/>
                  </a:schemeClr>
                </a:solidFill>
              </a:rPr>
              <a:t>1781 </a:t>
            </a:r>
            <a:r>
              <a:rPr lang="en-US" sz="2400" dirty="0">
                <a:solidFill>
                  <a:schemeClr val="accent1">
                    <a:lumMod val="50000"/>
                  </a:schemeClr>
                </a:solidFill>
              </a:rPr>
              <a:t>– French Fleet blockaded the Chesapeake Bay</a:t>
            </a:r>
          </a:p>
          <a:p>
            <a:pPr>
              <a:buFont typeface="Arial" pitchFamily="34" charset="0"/>
              <a:buChar char="•"/>
            </a:pPr>
            <a:r>
              <a:rPr lang="en-US" sz="2400" dirty="0">
                <a:solidFill>
                  <a:schemeClr val="accent1">
                    <a:lumMod val="50000"/>
                  </a:schemeClr>
                </a:solidFill>
              </a:rPr>
              <a:t>Washington was then able to force the </a:t>
            </a:r>
            <a:r>
              <a:rPr lang="en-US" sz="2400" b="1" dirty="0">
                <a:solidFill>
                  <a:schemeClr val="accent1">
                    <a:lumMod val="50000"/>
                  </a:schemeClr>
                </a:solidFill>
              </a:rPr>
              <a:t>surrender of British Army at YORKTOWN, VIRGINIA</a:t>
            </a:r>
          </a:p>
          <a:p>
            <a:pPr>
              <a:buFont typeface="Arial" pitchFamily="34" charset="0"/>
              <a:buChar char="•"/>
            </a:pPr>
            <a:endParaRPr lang="en-US" sz="3600" b="1" dirty="0">
              <a:solidFill>
                <a:schemeClr val="accent1">
                  <a:lumMod val="50000"/>
                </a:schemeClr>
              </a:solidFill>
            </a:endParaRPr>
          </a:p>
          <a:p>
            <a:pPr>
              <a:buFont typeface="Arial" pitchFamily="34" charset="0"/>
              <a:buChar char="•"/>
            </a:pPr>
            <a:r>
              <a:rPr lang="en-US" sz="3600" b="1" dirty="0">
                <a:solidFill>
                  <a:schemeClr val="accent1">
                    <a:lumMod val="50000"/>
                  </a:schemeClr>
                </a:solidFill>
              </a:rPr>
              <a:t>1783 – </a:t>
            </a:r>
            <a:r>
              <a:rPr lang="en-US" sz="3600" b="1" u="sng" dirty="0">
                <a:solidFill>
                  <a:schemeClr val="accent1">
                    <a:lumMod val="50000"/>
                  </a:schemeClr>
                </a:solidFill>
              </a:rPr>
              <a:t>Treaty of Paris </a:t>
            </a:r>
            <a:r>
              <a:rPr lang="en-US" sz="3600" b="1" dirty="0">
                <a:solidFill>
                  <a:schemeClr val="accent1">
                    <a:lumMod val="50000"/>
                  </a:schemeClr>
                </a:solidFill>
              </a:rPr>
              <a:t>ends the War! </a:t>
            </a:r>
          </a:p>
          <a:p>
            <a:pPr>
              <a:buFont typeface="Arial" pitchFamily="34" charset="0"/>
              <a:buChar char="•"/>
            </a:pPr>
            <a:r>
              <a:rPr lang="en-US" sz="2400" dirty="0">
                <a:solidFill>
                  <a:schemeClr val="accent1">
                    <a:lumMod val="50000"/>
                  </a:schemeClr>
                </a:solidFill>
              </a:rPr>
              <a:t>Signed by American, British &amp; French diplomats</a:t>
            </a:r>
          </a:p>
          <a:p>
            <a:pPr>
              <a:buFont typeface="Arial" pitchFamily="34" charset="0"/>
              <a:buChar char="•"/>
            </a:pPr>
            <a:r>
              <a:rPr lang="en-US" sz="2400" b="1" dirty="0">
                <a:solidFill>
                  <a:schemeClr val="accent1">
                    <a:lumMod val="50000"/>
                  </a:schemeClr>
                </a:solidFill>
              </a:rPr>
              <a:t>Britain recognizes independence of the United States of America</a:t>
            </a:r>
          </a:p>
        </p:txBody>
      </p:sp>
      <p:pic>
        <p:nvPicPr>
          <p:cNvPr id="12294" name="Picture 6" descr="http://www.fhs.d211.org/departments/socialstudies/mbrotsos/ap/10handouts/unit3/aoc/Treaty1783_en.jpg"/>
          <p:cNvPicPr>
            <a:picLocks noChangeAspect="1" noChangeArrowheads="1"/>
          </p:cNvPicPr>
          <p:nvPr/>
        </p:nvPicPr>
        <p:blipFill>
          <a:blip r:embed="rId3" cstate="print"/>
          <a:srcRect/>
          <a:stretch>
            <a:fillRect/>
          </a:stretch>
        </p:blipFill>
        <p:spPr bwMode="auto">
          <a:xfrm>
            <a:off x="1905000" y="3886200"/>
            <a:ext cx="2152650" cy="2815472"/>
          </a:xfrm>
          <a:prstGeom prst="rect">
            <a:avLst/>
          </a:prstGeom>
          <a:noFill/>
        </p:spPr>
      </p:pic>
      <p:pic>
        <p:nvPicPr>
          <p:cNvPr id="12296" name="Picture 8" descr="http://images.fineartamerica.com/images-medium-large/2-yorktown-surrender-1781-granger.jpg"/>
          <p:cNvPicPr>
            <a:picLocks noChangeAspect="1" noChangeArrowheads="1"/>
          </p:cNvPicPr>
          <p:nvPr/>
        </p:nvPicPr>
        <p:blipFill>
          <a:blip r:embed="rId4" cstate="print"/>
          <a:srcRect/>
          <a:stretch>
            <a:fillRect/>
          </a:stretch>
        </p:blipFill>
        <p:spPr bwMode="auto">
          <a:xfrm>
            <a:off x="304800" y="1219200"/>
            <a:ext cx="3810000" cy="2565918"/>
          </a:xfrm>
          <a:prstGeom prst="rect">
            <a:avLst/>
          </a:prstGeom>
          <a:noFill/>
        </p:spPr>
      </p:pic>
      <p:pic>
        <p:nvPicPr>
          <p:cNvPr id="12298" name="Picture 10" descr="http://billofrightsinstitute.org/wp-content/uploads/2011/12/AP_Documents_TreatyofParis.jpg"/>
          <p:cNvPicPr>
            <a:picLocks noChangeAspect="1" noChangeArrowheads="1"/>
          </p:cNvPicPr>
          <p:nvPr/>
        </p:nvPicPr>
        <p:blipFill>
          <a:blip r:embed="rId5" cstate="print"/>
          <a:srcRect/>
          <a:stretch>
            <a:fillRect/>
          </a:stretch>
        </p:blipFill>
        <p:spPr bwMode="auto">
          <a:xfrm>
            <a:off x="228600" y="4191000"/>
            <a:ext cx="1491682" cy="2228850"/>
          </a:xfrm>
          <a:prstGeom prst="rect">
            <a:avLst/>
          </a:prstGeom>
          <a:noFill/>
        </p:spPr>
      </p:pic>
    </p:spTree>
  </p:cSld>
  <p:clrMapOvr>
    <a:masterClrMapping/>
  </p:clrMapOvr>
  <p:transition>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officeimg.vo.msecnd.net/en-us/templates/TR001140830.png?ts=0"/>
          <p:cNvPicPr>
            <a:picLocks noChangeAspect="1" noChangeArrowheads="1"/>
          </p:cNvPicPr>
          <p:nvPr/>
        </p:nvPicPr>
        <p:blipFill>
          <a:blip r:embed="rId2" cstate="print"/>
          <a:srcRect/>
          <a:stretch>
            <a:fillRect/>
          </a:stretch>
        </p:blipFill>
        <p:spPr bwMode="auto">
          <a:xfrm>
            <a:off x="0" y="0"/>
            <a:ext cx="9222251" cy="6858000"/>
          </a:xfrm>
          <a:prstGeom prst="rect">
            <a:avLst/>
          </a:prstGeom>
          <a:noFill/>
        </p:spPr>
      </p:pic>
      <p:sp>
        <p:nvSpPr>
          <p:cNvPr id="3" name="TextBox 2"/>
          <p:cNvSpPr txBox="1"/>
          <p:nvPr/>
        </p:nvSpPr>
        <p:spPr>
          <a:xfrm>
            <a:off x="228600" y="304800"/>
            <a:ext cx="4343400" cy="646331"/>
          </a:xfrm>
          <a:prstGeom prst="rect">
            <a:avLst/>
          </a:prstGeom>
          <a:solidFill>
            <a:schemeClr val="bg1">
              <a:lumMod val="95000"/>
            </a:schemeClr>
          </a:solidFill>
        </p:spPr>
        <p:txBody>
          <a:bodyPr wrap="square" rtlCol="0">
            <a:spAutoFit/>
          </a:bodyPr>
          <a:lstStyle/>
          <a:p>
            <a:r>
              <a:rPr lang="en-US" sz="3600" b="1" dirty="0">
                <a:solidFill>
                  <a:schemeClr val="tx1">
                    <a:lumMod val="75000"/>
                  </a:schemeClr>
                </a:solidFill>
              </a:rPr>
              <a:t>A New Constitution</a:t>
            </a:r>
          </a:p>
        </p:txBody>
      </p:sp>
      <p:sp>
        <p:nvSpPr>
          <p:cNvPr id="4" name="TextBox 3"/>
          <p:cNvSpPr txBox="1"/>
          <p:nvPr/>
        </p:nvSpPr>
        <p:spPr>
          <a:xfrm>
            <a:off x="152400" y="1295400"/>
            <a:ext cx="3200400" cy="5262979"/>
          </a:xfrm>
          <a:prstGeom prst="rect">
            <a:avLst/>
          </a:prstGeom>
          <a:solidFill>
            <a:schemeClr val="bg1">
              <a:lumMod val="95000"/>
            </a:schemeClr>
          </a:solidFill>
        </p:spPr>
        <p:txBody>
          <a:bodyPr wrap="square" rtlCol="0">
            <a:spAutoFit/>
          </a:bodyPr>
          <a:lstStyle/>
          <a:p>
            <a:pPr>
              <a:buFont typeface="Wingdings" pitchFamily="2" charset="2"/>
              <a:buChar char="ü"/>
            </a:pPr>
            <a:r>
              <a:rPr lang="en-US" sz="2800" dirty="0">
                <a:solidFill>
                  <a:schemeClr val="accent1">
                    <a:lumMod val="50000"/>
                  </a:schemeClr>
                </a:solidFill>
              </a:rPr>
              <a:t>The Articles of Confederation was the first Constitution </a:t>
            </a:r>
          </a:p>
          <a:p>
            <a:pPr>
              <a:buFont typeface="Wingdings" pitchFamily="2" charset="2"/>
              <a:buChar char="ü"/>
            </a:pPr>
            <a:r>
              <a:rPr lang="en-US" sz="2800" dirty="0">
                <a:solidFill>
                  <a:schemeClr val="accent1">
                    <a:lumMod val="50000"/>
                  </a:schemeClr>
                </a:solidFill>
              </a:rPr>
              <a:t>It was too weak to be effective</a:t>
            </a:r>
          </a:p>
          <a:p>
            <a:pPr>
              <a:buFont typeface="Wingdings" pitchFamily="2" charset="2"/>
              <a:buChar char="ü"/>
            </a:pPr>
            <a:r>
              <a:rPr lang="en-US" sz="2800" b="1" dirty="0">
                <a:solidFill>
                  <a:schemeClr val="accent1">
                    <a:lumMod val="50000"/>
                  </a:schemeClr>
                </a:solidFill>
              </a:rPr>
              <a:t>1787</a:t>
            </a:r>
            <a:r>
              <a:rPr lang="en-US" sz="2800" dirty="0">
                <a:solidFill>
                  <a:schemeClr val="accent1">
                    <a:lumMod val="50000"/>
                  </a:schemeClr>
                </a:solidFill>
              </a:rPr>
              <a:t> – Redrafted the Articles to </a:t>
            </a:r>
            <a:r>
              <a:rPr lang="en-US" sz="2800" b="1" dirty="0">
                <a:solidFill>
                  <a:schemeClr val="accent1">
                    <a:lumMod val="50000"/>
                  </a:schemeClr>
                </a:solidFill>
              </a:rPr>
              <a:t>Create the Constitution</a:t>
            </a:r>
            <a:r>
              <a:rPr lang="en-US" sz="2800" dirty="0">
                <a:solidFill>
                  <a:schemeClr val="accent1">
                    <a:lumMod val="50000"/>
                  </a:schemeClr>
                </a:solidFill>
              </a:rPr>
              <a:t>: </a:t>
            </a:r>
            <a:r>
              <a:rPr lang="en-US" sz="2800" i="1" dirty="0">
                <a:solidFill>
                  <a:schemeClr val="tx1">
                    <a:lumMod val="75000"/>
                  </a:schemeClr>
                </a:solidFill>
              </a:rPr>
              <a:t>government run by the people, for the people</a:t>
            </a:r>
          </a:p>
        </p:txBody>
      </p:sp>
      <p:pic>
        <p:nvPicPr>
          <p:cNvPr id="1028" name="Picture 4" descr="http://mrortlieb.weebly.com/uploads/8/9/7/6/8976286/7710041_orig.jpg"/>
          <p:cNvPicPr>
            <a:picLocks noChangeAspect="1" noChangeArrowheads="1"/>
          </p:cNvPicPr>
          <p:nvPr/>
        </p:nvPicPr>
        <p:blipFill>
          <a:blip r:embed="rId3" cstate="print"/>
          <a:srcRect/>
          <a:stretch>
            <a:fillRect/>
          </a:stretch>
        </p:blipFill>
        <p:spPr bwMode="auto">
          <a:xfrm>
            <a:off x="3581400" y="2209800"/>
            <a:ext cx="5562600" cy="4171950"/>
          </a:xfrm>
          <a:prstGeom prst="rect">
            <a:avLst/>
          </a:prstGeom>
          <a:noFill/>
        </p:spPr>
      </p:pic>
      <p:pic>
        <p:nvPicPr>
          <p:cNvPr id="8" name="Picture 2" descr="http://journal.borderlands.com/wp-content/uploads/1995/01/Articles-of-Confederation-title.jpg"/>
          <p:cNvPicPr>
            <a:picLocks noChangeAspect="1" noChangeArrowheads="1"/>
          </p:cNvPicPr>
          <p:nvPr/>
        </p:nvPicPr>
        <p:blipFill>
          <a:blip r:embed="rId4" cstate="print"/>
          <a:srcRect/>
          <a:stretch>
            <a:fillRect/>
          </a:stretch>
        </p:blipFill>
        <p:spPr bwMode="auto">
          <a:xfrm rot="19826488">
            <a:off x="5472029" y="178677"/>
            <a:ext cx="1287675" cy="2135048"/>
          </a:xfrm>
          <a:prstGeom prst="rect">
            <a:avLst/>
          </a:prstGeom>
          <a:noFill/>
        </p:spPr>
      </p:pic>
      <p:pic>
        <p:nvPicPr>
          <p:cNvPr id="1030" name="Picture 6" descr="http://www.jimmyharmon.com/wp-content/uploads/2011/04/United-States-Constitution.jpg"/>
          <p:cNvPicPr>
            <a:picLocks noChangeAspect="1" noChangeArrowheads="1"/>
          </p:cNvPicPr>
          <p:nvPr/>
        </p:nvPicPr>
        <p:blipFill>
          <a:blip r:embed="rId5" cstate="print"/>
          <a:srcRect/>
          <a:stretch>
            <a:fillRect/>
          </a:stretch>
        </p:blipFill>
        <p:spPr bwMode="auto">
          <a:xfrm>
            <a:off x="6477000" y="228600"/>
            <a:ext cx="2466975" cy="1385379"/>
          </a:xfrm>
          <a:prstGeom prst="rect">
            <a:avLst/>
          </a:prstGeom>
          <a:noFill/>
        </p:spPr>
      </p:pic>
      <p:pic>
        <p:nvPicPr>
          <p:cNvPr id="1032" name="Picture 8" descr="http://www.resumesthatgetresults.net/images/Quill_Pen.gif"/>
          <p:cNvPicPr>
            <a:picLocks noChangeAspect="1" noChangeArrowheads="1"/>
          </p:cNvPicPr>
          <p:nvPr/>
        </p:nvPicPr>
        <p:blipFill>
          <a:blip r:embed="rId6" cstate="print"/>
          <a:srcRect/>
          <a:stretch>
            <a:fillRect/>
          </a:stretch>
        </p:blipFill>
        <p:spPr bwMode="auto">
          <a:xfrm>
            <a:off x="3429000" y="0"/>
            <a:ext cx="1490535" cy="2438400"/>
          </a:xfrm>
          <a:prstGeom prst="rect">
            <a:avLst/>
          </a:prstGeom>
          <a:noFill/>
        </p:spPr>
      </p:pic>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tatic3.depositphotos.com/1000248/104/i/950/depositphotos_1048861-American-flag-background.jpg"/>
          <p:cNvPicPr>
            <a:picLocks noChangeAspect="1" noChangeArrowheads="1"/>
          </p:cNvPicPr>
          <p:nvPr/>
        </p:nvPicPr>
        <p:blipFill>
          <a:blip r:embed="rId2" cstate="print"/>
          <a:srcRect/>
          <a:stretch>
            <a:fillRect/>
          </a:stretch>
        </p:blipFill>
        <p:spPr bwMode="auto">
          <a:xfrm>
            <a:off x="-96253" y="0"/>
            <a:ext cx="9144000" cy="6858000"/>
          </a:xfrm>
          <a:prstGeom prst="rect">
            <a:avLst/>
          </a:prstGeom>
          <a:noFill/>
        </p:spPr>
      </p:pic>
      <p:pic>
        <p:nvPicPr>
          <p:cNvPr id="5" name="Picture 4" descr="Eagle"/>
          <p:cNvPicPr>
            <a:picLocks noChangeAspect="1" noChangeArrowheads="1"/>
          </p:cNvPicPr>
          <p:nvPr/>
        </p:nvPicPr>
        <p:blipFill>
          <a:blip r:embed="rId3" cstate="print"/>
          <a:srcRect/>
          <a:stretch>
            <a:fillRect/>
          </a:stretch>
        </p:blipFill>
        <p:spPr bwMode="auto">
          <a:xfrm>
            <a:off x="4958757" y="149161"/>
            <a:ext cx="2737197" cy="1608771"/>
          </a:xfrm>
          <a:prstGeom prst="rect">
            <a:avLst/>
          </a:prstGeom>
          <a:noFill/>
        </p:spPr>
      </p:pic>
      <p:sp>
        <p:nvSpPr>
          <p:cNvPr id="6" name="TextBox 5"/>
          <p:cNvSpPr txBox="1"/>
          <p:nvPr/>
        </p:nvSpPr>
        <p:spPr>
          <a:xfrm>
            <a:off x="228600" y="0"/>
            <a:ext cx="4800600" cy="1077218"/>
          </a:xfrm>
          <a:prstGeom prst="rect">
            <a:avLst/>
          </a:prstGeom>
          <a:noFill/>
        </p:spPr>
        <p:txBody>
          <a:bodyPr wrap="square" rtlCol="0">
            <a:spAutoFit/>
          </a:bodyPr>
          <a:lstStyle/>
          <a:p>
            <a:r>
              <a:rPr lang="en-US" sz="3200" b="1" dirty="0">
                <a:solidFill>
                  <a:schemeClr val="bg1"/>
                </a:solidFill>
              </a:rPr>
              <a:t>The Constitution created          a </a:t>
            </a:r>
            <a:r>
              <a:rPr lang="en-US" sz="3200" b="1" u="sng" dirty="0">
                <a:solidFill>
                  <a:schemeClr val="bg1"/>
                </a:solidFill>
              </a:rPr>
              <a:t>FEDERAL REPUBLIC</a:t>
            </a:r>
          </a:p>
        </p:txBody>
      </p:sp>
      <p:sp>
        <p:nvSpPr>
          <p:cNvPr id="7" name="TextBox 6"/>
          <p:cNvSpPr txBox="1"/>
          <p:nvPr/>
        </p:nvSpPr>
        <p:spPr>
          <a:xfrm>
            <a:off x="304800" y="1447800"/>
            <a:ext cx="2743200" cy="1938992"/>
          </a:xfrm>
          <a:prstGeom prst="rect">
            <a:avLst/>
          </a:prstGeom>
          <a:noFill/>
        </p:spPr>
        <p:txBody>
          <a:bodyPr wrap="square" rtlCol="0">
            <a:spAutoFit/>
          </a:bodyPr>
          <a:lstStyle/>
          <a:p>
            <a:r>
              <a:rPr lang="en-US" sz="2400" b="1" dirty="0">
                <a:solidFill>
                  <a:schemeClr val="accent1">
                    <a:lumMod val="50000"/>
                  </a:schemeClr>
                </a:solidFill>
              </a:rPr>
              <a:t>Power is divided between the </a:t>
            </a:r>
            <a:r>
              <a:rPr lang="en-US" sz="2400" b="1" u="sng" dirty="0">
                <a:solidFill>
                  <a:schemeClr val="accent1">
                    <a:lumMod val="50000"/>
                  </a:schemeClr>
                </a:solidFill>
              </a:rPr>
              <a:t>federa</a:t>
            </a:r>
            <a:r>
              <a:rPr lang="en-US" sz="2400" b="1" dirty="0">
                <a:solidFill>
                  <a:schemeClr val="accent1">
                    <a:lumMod val="50000"/>
                  </a:schemeClr>
                </a:solidFill>
              </a:rPr>
              <a:t>l (or national) </a:t>
            </a:r>
            <a:r>
              <a:rPr lang="en-US" sz="2400" b="1" u="sng" dirty="0">
                <a:solidFill>
                  <a:schemeClr val="accent1">
                    <a:lumMod val="50000"/>
                  </a:schemeClr>
                </a:solidFill>
              </a:rPr>
              <a:t>government</a:t>
            </a:r>
            <a:r>
              <a:rPr lang="en-US" sz="2400" b="1" dirty="0">
                <a:solidFill>
                  <a:schemeClr val="accent1">
                    <a:lumMod val="50000"/>
                  </a:schemeClr>
                </a:solidFill>
              </a:rPr>
              <a:t> and the </a:t>
            </a:r>
            <a:r>
              <a:rPr lang="en-US" sz="2400" b="1" u="sng" dirty="0">
                <a:solidFill>
                  <a:schemeClr val="accent1">
                    <a:lumMod val="50000"/>
                  </a:schemeClr>
                </a:solidFill>
              </a:rPr>
              <a:t>states</a:t>
            </a:r>
          </a:p>
        </p:txBody>
      </p:sp>
      <p:sp>
        <p:nvSpPr>
          <p:cNvPr id="8" name="TextBox 7"/>
          <p:cNvSpPr txBox="1"/>
          <p:nvPr/>
        </p:nvSpPr>
        <p:spPr>
          <a:xfrm>
            <a:off x="5943600" y="1828800"/>
            <a:ext cx="2971800" cy="3416320"/>
          </a:xfrm>
          <a:prstGeom prst="rect">
            <a:avLst/>
          </a:prstGeom>
          <a:noFill/>
        </p:spPr>
        <p:txBody>
          <a:bodyPr wrap="square" rtlCol="0">
            <a:spAutoFit/>
          </a:bodyPr>
          <a:lstStyle/>
          <a:p>
            <a:r>
              <a:rPr lang="en-US" sz="2400" b="1" dirty="0">
                <a:solidFill>
                  <a:schemeClr val="accent1">
                    <a:lumMod val="50000"/>
                  </a:schemeClr>
                </a:solidFill>
              </a:rPr>
              <a:t>Central feature of new federal government – </a:t>
            </a:r>
            <a:r>
              <a:rPr lang="en-US" sz="2400" b="1" u="sng" dirty="0">
                <a:solidFill>
                  <a:schemeClr val="accent1">
                    <a:lumMod val="50000"/>
                  </a:schemeClr>
                </a:solidFill>
              </a:rPr>
              <a:t>Separation of Powers</a:t>
            </a:r>
            <a:r>
              <a:rPr lang="en-US" sz="2400" b="1" dirty="0">
                <a:solidFill>
                  <a:schemeClr val="accent1">
                    <a:lumMod val="50000"/>
                  </a:schemeClr>
                </a:solidFill>
              </a:rPr>
              <a:t>:</a:t>
            </a:r>
          </a:p>
          <a:p>
            <a:pPr>
              <a:buFont typeface="Arial" pitchFamily="34" charset="0"/>
              <a:buChar char="•"/>
            </a:pPr>
            <a:r>
              <a:rPr lang="en-US" sz="2400" b="1" dirty="0">
                <a:solidFill>
                  <a:schemeClr val="tx1">
                    <a:lumMod val="60000"/>
                    <a:lumOff val="40000"/>
                  </a:schemeClr>
                </a:solidFill>
              </a:rPr>
              <a:t>Legislative</a:t>
            </a:r>
          </a:p>
          <a:p>
            <a:pPr>
              <a:buFont typeface="Arial" pitchFamily="34" charset="0"/>
              <a:buChar char="•"/>
            </a:pPr>
            <a:r>
              <a:rPr lang="en-US" sz="2400" b="1" dirty="0">
                <a:solidFill>
                  <a:schemeClr val="tx1">
                    <a:lumMod val="60000"/>
                    <a:lumOff val="40000"/>
                  </a:schemeClr>
                </a:solidFill>
              </a:rPr>
              <a:t>Executive</a:t>
            </a:r>
          </a:p>
          <a:p>
            <a:pPr>
              <a:buFont typeface="Arial" pitchFamily="34" charset="0"/>
              <a:buChar char="•"/>
            </a:pPr>
            <a:r>
              <a:rPr lang="en-US" sz="2400" b="1" dirty="0">
                <a:solidFill>
                  <a:schemeClr val="tx1">
                    <a:lumMod val="60000"/>
                    <a:lumOff val="40000"/>
                  </a:schemeClr>
                </a:solidFill>
              </a:rPr>
              <a:t>Judicial</a:t>
            </a:r>
          </a:p>
          <a:p>
            <a:r>
              <a:rPr lang="en-US" sz="2400" b="1" dirty="0">
                <a:solidFill>
                  <a:schemeClr val="bg2">
                    <a:lumMod val="10000"/>
                  </a:schemeClr>
                </a:solidFill>
              </a:rPr>
              <a:t>3 branches of government</a:t>
            </a:r>
          </a:p>
        </p:txBody>
      </p:sp>
      <p:sp>
        <p:nvSpPr>
          <p:cNvPr id="9" name="TextBox 8"/>
          <p:cNvSpPr txBox="1"/>
          <p:nvPr/>
        </p:nvSpPr>
        <p:spPr>
          <a:xfrm>
            <a:off x="3238500" y="5526734"/>
            <a:ext cx="5410200" cy="830997"/>
          </a:xfrm>
          <a:prstGeom prst="rect">
            <a:avLst/>
          </a:prstGeom>
          <a:solidFill>
            <a:schemeClr val="bg1"/>
          </a:solidFill>
          <a:ln w="28575">
            <a:solidFill>
              <a:schemeClr val="accent1">
                <a:lumMod val="75000"/>
              </a:schemeClr>
            </a:solidFill>
          </a:ln>
        </p:spPr>
        <p:txBody>
          <a:bodyPr wrap="square" rtlCol="0">
            <a:spAutoFit/>
          </a:bodyPr>
          <a:lstStyle/>
          <a:p>
            <a:r>
              <a:rPr lang="en-US" sz="2400" b="1" dirty="0">
                <a:solidFill>
                  <a:schemeClr val="tx2">
                    <a:lumMod val="60000"/>
                    <a:lumOff val="40000"/>
                  </a:schemeClr>
                </a:solidFill>
              </a:rPr>
              <a:t>This provides for checks and balances – No one branch holds too much power</a:t>
            </a:r>
          </a:p>
        </p:txBody>
      </p:sp>
      <p:pic>
        <p:nvPicPr>
          <p:cNvPr id="36868" name="Picture 4" descr="http://www.regentsprep.org/regents/ushisgov/themes/government/check_header.gif"/>
          <p:cNvPicPr>
            <a:picLocks noChangeAspect="1" noChangeArrowheads="1"/>
          </p:cNvPicPr>
          <p:nvPr/>
        </p:nvPicPr>
        <p:blipFill>
          <a:blip r:embed="rId4" cstate="print"/>
          <a:srcRect/>
          <a:stretch>
            <a:fillRect/>
          </a:stretch>
        </p:blipFill>
        <p:spPr bwMode="auto">
          <a:xfrm>
            <a:off x="2286000" y="1752600"/>
            <a:ext cx="3619500" cy="2809876"/>
          </a:xfrm>
          <a:prstGeom prst="rect">
            <a:avLst/>
          </a:prstGeom>
          <a:noFill/>
        </p:spPr>
      </p:pic>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owerPoint Templates"/>
          <p:cNvPicPr>
            <a:picLocks noChangeAspect="1" noChangeArrowheads="1"/>
          </p:cNvPicPr>
          <p:nvPr/>
        </p:nvPicPr>
        <p:blipFill>
          <a:blip r:embed="rId2" cstate="print"/>
          <a:srcRect/>
          <a:stretch>
            <a:fillRect/>
          </a:stretch>
        </p:blipFill>
        <p:spPr bwMode="auto">
          <a:xfrm>
            <a:off x="0" y="0"/>
            <a:ext cx="9143992" cy="6858000"/>
          </a:xfrm>
          <a:prstGeom prst="rect">
            <a:avLst/>
          </a:prstGeom>
          <a:noFill/>
        </p:spPr>
      </p:pic>
      <p:sp>
        <p:nvSpPr>
          <p:cNvPr id="4" name="TextBox 3"/>
          <p:cNvSpPr txBox="1"/>
          <p:nvPr/>
        </p:nvSpPr>
        <p:spPr>
          <a:xfrm>
            <a:off x="304800" y="304800"/>
            <a:ext cx="4114800" cy="3416320"/>
          </a:xfrm>
          <a:prstGeom prst="rect">
            <a:avLst/>
          </a:prstGeom>
          <a:solidFill>
            <a:schemeClr val="accent1">
              <a:lumMod val="50000"/>
            </a:schemeClr>
          </a:solidFill>
        </p:spPr>
        <p:txBody>
          <a:bodyPr wrap="square" rtlCol="0">
            <a:spAutoFit/>
          </a:bodyPr>
          <a:lstStyle/>
          <a:p>
            <a:r>
              <a:rPr lang="en-US" sz="2800" b="1" dirty="0">
                <a:solidFill>
                  <a:schemeClr val="bg1"/>
                </a:solidFill>
              </a:rPr>
              <a:t>The </a:t>
            </a:r>
            <a:r>
              <a:rPr lang="en-US" sz="2800" b="1" u="sng" dirty="0">
                <a:solidFill>
                  <a:schemeClr val="bg1"/>
                </a:solidFill>
              </a:rPr>
              <a:t>Bill of Rights </a:t>
            </a:r>
            <a:r>
              <a:rPr lang="en-US" sz="2800" b="1" dirty="0">
                <a:solidFill>
                  <a:schemeClr val="bg1"/>
                </a:solidFill>
              </a:rPr>
              <a:t>– the first ten amendments to the Constitution</a:t>
            </a:r>
            <a:r>
              <a:rPr lang="en-US" sz="2800" dirty="0">
                <a:solidFill>
                  <a:schemeClr val="bg1"/>
                </a:solidFill>
              </a:rPr>
              <a:t>:</a:t>
            </a:r>
          </a:p>
          <a:p>
            <a:pPr>
              <a:buFont typeface="Wingdings" pitchFamily="2" charset="2"/>
              <a:buChar char="ü"/>
            </a:pPr>
            <a:r>
              <a:rPr lang="en-US" sz="2400" b="1" dirty="0">
                <a:solidFill>
                  <a:schemeClr val="bg1"/>
                </a:solidFill>
              </a:rPr>
              <a:t>People had basic rights that the government must protect</a:t>
            </a:r>
          </a:p>
          <a:p>
            <a:pPr>
              <a:buFont typeface="Wingdings" pitchFamily="2" charset="2"/>
              <a:buChar char="ü"/>
            </a:pPr>
            <a:r>
              <a:rPr lang="en-US" sz="2400" b="1" dirty="0">
                <a:solidFill>
                  <a:schemeClr val="bg1"/>
                </a:solidFill>
              </a:rPr>
              <a:t>Freedom of religion, speech  and the press</a:t>
            </a:r>
          </a:p>
          <a:p>
            <a:pPr>
              <a:buFont typeface="Wingdings" pitchFamily="2" charset="2"/>
              <a:buChar char="ü"/>
            </a:pPr>
            <a:endParaRPr lang="en-US" dirty="0">
              <a:solidFill>
                <a:schemeClr val="bg1"/>
              </a:solidFill>
            </a:endParaRPr>
          </a:p>
          <a:p>
            <a:endParaRPr lang="en-US" dirty="0">
              <a:solidFill>
                <a:schemeClr val="bg1"/>
              </a:solidFill>
            </a:endParaRPr>
          </a:p>
        </p:txBody>
      </p:sp>
      <p:sp>
        <p:nvSpPr>
          <p:cNvPr id="6" name="TextBox 5"/>
          <p:cNvSpPr txBox="1"/>
          <p:nvPr/>
        </p:nvSpPr>
        <p:spPr>
          <a:xfrm>
            <a:off x="2590800" y="5105400"/>
            <a:ext cx="5943600" cy="1569660"/>
          </a:xfrm>
          <a:prstGeom prst="rect">
            <a:avLst/>
          </a:prstGeom>
          <a:solidFill>
            <a:schemeClr val="accent1">
              <a:lumMod val="50000"/>
            </a:schemeClr>
          </a:solidFill>
        </p:spPr>
        <p:txBody>
          <a:bodyPr wrap="square" rtlCol="0">
            <a:spAutoFit/>
          </a:bodyPr>
          <a:lstStyle/>
          <a:p>
            <a:r>
              <a:rPr lang="en-US" sz="2400" b="1" u="sng" dirty="0">
                <a:solidFill>
                  <a:schemeClr val="bg1"/>
                </a:solidFill>
              </a:rPr>
              <a:t>1789 – The Constitution </a:t>
            </a:r>
            <a:r>
              <a:rPr lang="en-US" sz="2400" dirty="0">
                <a:solidFill>
                  <a:schemeClr val="bg1"/>
                </a:solidFill>
              </a:rPr>
              <a:t>became the </a:t>
            </a:r>
            <a:r>
              <a:rPr lang="en-US" sz="2400" b="1" u="sng" dirty="0">
                <a:solidFill>
                  <a:schemeClr val="bg1"/>
                </a:solidFill>
              </a:rPr>
              <a:t>Supreme Law of the Land</a:t>
            </a:r>
          </a:p>
          <a:p>
            <a:endParaRPr lang="en-US" sz="2400" b="1" u="sng" dirty="0">
              <a:solidFill>
                <a:schemeClr val="bg1"/>
              </a:solidFill>
            </a:endParaRPr>
          </a:p>
          <a:p>
            <a:pPr>
              <a:buFont typeface="Wingdings" pitchFamily="2" charset="2"/>
              <a:buChar char="v"/>
            </a:pPr>
            <a:r>
              <a:rPr lang="en-US" sz="2400" b="1" dirty="0">
                <a:solidFill>
                  <a:schemeClr val="bg1"/>
                </a:solidFill>
              </a:rPr>
              <a:t>It has endured more than 200 years!!!!</a:t>
            </a:r>
          </a:p>
        </p:txBody>
      </p:sp>
      <p:pic>
        <p:nvPicPr>
          <p:cNvPr id="10242" name="Picture 2" descr="http://www.shestokas.com/wp-content/uploads/2012/12/bill-of-rights.jpg"/>
          <p:cNvPicPr>
            <a:picLocks noChangeAspect="1" noChangeArrowheads="1"/>
          </p:cNvPicPr>
          <p:nvPr/>
        </p:nvPicPr>
        <p:blipFill>
          <a:blip r:embed="rId3" cstate="print"/>
          <a:srcRect/>
          <a:stretch>
            <a:fillRect/>
          </a:stretch>
        </p:blipFill>
        <p:spPr bwMode="auto">
          <a:xfrm>
            <a:off x="4483577" y="595065"/>
            <a:ext cx="4276725" cy="3063766"/>
          </a:xfrm>
          <a:prstGeom prst="rect">
            <a:avLst/>
          </a:prstGeom>
          <a:noFill/>
        </p:spPr>
      </p:pic>
      <p:pic>
        <p:nvPicPr>
          <p:cNvPr id="10248" name="Picture 8" descr="http://www.tenamendmentsday.org/image/banner_01.gif"/>
          <p:cNvPicPr>
            <a:picLocks noChangeAspect="1" noChangeArrowheads="1" noCrop="1"/>
          </p:cNvPicPr>
          <p:nvPr/>
        </p:nvPicPr>
        <p:blipFill>
          <a:blip r:embed="rId4" cstate="print"/>
          <a:srcRect/>
          <a:stretch>
            <a:fillRect/>
          </a:stretch>
        </p:blipFill>
        <p:spPr bwMode="auto">
          <a:xfrm>
            <a:off x="5257800" y="5596128"/>
            <a:ext cx="2514600" cy="603504"/>
          </a:xfrm>
          <a:prstGeom prst="rect">
            <a:avLst/>
          </a:prstGeom>
          <a:noFill/>
        </p:spPr>
      </p:pic>
      <p:pic>
        <p:nvPicPr>
          <p:cNvPr id="10250" name="Picture 10" descr="http://grokshirts.com/fifth_amendment.jpg"/>
          <p:cNvPicPr>
            <a:picLocks noChangeAspect="1" noChangeArrowheads="1"/>
          </p:cNvPicPr>
          <p:nvPr/>
        </p:nvPicPr>
        <p:blipFill>
          <a:blip r:embed="rId5" cstate="print"/>
          <a:srcRect/>
          <a:stretch>
            <a:fillRect/>
          </a:stretch>
        </p:blipFill>
        <p:spPr bwMode="auto">
          <a:xfrm>
            <a:off x="240823" y="3352800"/>
            <a:ext cx="3416777" cy="1524000"/>
          </a:xfrm>
          <a:prstGeom prst="rect">
            <a:avLst/>
          </a:prstGeom>
          <a:noFill/>
        </p:spPr>
      </p:pic>
      <p:pic>
        <p:nvPicPr>
          <p:cNvPr id="13" name="Picture 8" descr="http://www.resumesthatgetresults.net/images/Quill_Pen.gif"/>
          <p:cNvPicPr>
            <a:picLocks noChangeAspect="1" noChangeArrowheads="1"/>
          </p:cNvPicPr>
          <p:nvPr/>
        </p:nvPicPr>
        <p:blipFill>
          <a:blip r:embed="rId6" cstate="print"/>
          <a:srcRect/>
          <a:stretch>
            <a:fillRect/>
          </a:stretch>
        </p:blipFill>
        <p:spPr bwMode="auto">
          <a:xfrm>
            <a:off x="3657600" y="2514600"/>
            <a:ext cx="1490535" cy="2438400"/>
          </a:xfrm>
          <a:prstGeom prst="rect">
            <a:avLst/>
          </a:prstGeom>
          <a:noFill/>
        </p:spPr>
      </p:pic>
    </p:spTree>
  </p:cSld>
  <p:clrMapOvr>
    <a:masterClrMapping/>
  </p:clrMapOvr>
  <p:transition>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reworks Patriotic Worship Background"/>
          <p:cNvPicPr>
            <a:picLocks noChangeAspect="1" noChangeArrowheads="1"/>
          </p:cNvPicPr>
          <p:nvPr/>
        </p:nvPicPr>
        <p:blipFill>
          <a:blip r:embed="rId2" cstate="print"/>
          <a:srcRect/>
          <a:stretch>
            <a:fillRect/>
          </a:stretch>
        </p:blipFill>
        <p:spPr bwMode="auto">
          <a:xfrm>
            <a:off x="0" y="0"/>
            <a:ext cx="9199756" cy="6858000"/>
          </a:xfrm>
          <a:prstGeom prst="rect">
            <a:avLst/>
          </a:prstGeom>
          <a:noFill/>
        </p:spPr>
      </p:pic>
      <p:sp>
        <p:nvSpPr>
          <p:cNvPr id="3" name="TextBox 2"/>
          <p:cNvSpPr txBox="1"/>
          <p:nvPr/>
        </p:nvSpPr>
        <p:spPr>
          <a:xfrm>
            <a:off x="4419600" y="1219200"/>
            <a:ext cx="4419600" cy="5262979"/>
          </a:xfrm>
          <a:prstGeom prst="rect">
            <a:avLst/>
          </a:prstGeom>
          <a:solidFill>
            <a:srgbClr val="FFDF9F"/>
          </a:solidFill>
        </p:spPr>
        <p:txBody>
          <a:bodyPr wrap="square" rtlCol="0">
            <a:spAutoFit/>
          </a:bodyPr>
          <a:lstStyle/>
          <a:p>
            <a:pPr>
              <a:buFont typeface="Arial" pitchFamily="34" charset="0"/>
              <a:buChar char="•"/>
            </a:pPr>
            <a:r>
              <a:rPr lang="en-US" sz="2400" b="1" dirty="0">
                <a:solidFill>
                  <a:schemeClr val="accent1">
                    <a:lumMod val="50000"/>
                  </a:schemeClr>
                </a:solidFill>
              </a:rPr>
              <a:t>The Constitution and the New Republic were symbols of freedom  to European countries  and throughout  Latin America</a:t>
            </a:r>
          </a:p>
          <a:p>
            <a:pPr>
              <a:buFont typeface="Arial" pitchFamily="34" charset="0"/>
              <a:buChar char="•"/>
            </a:pPr>
            <a:endParaRPr lang="en-US" sz="2400" b="1" dirty="0">
              <a:solidFill>
                <a:schemeClr val="accent1">
                  <a:lumMod val="50000"/>
                </a:schemeClr>
              </a:solidFill>
            </a:endParaRPr>
          </a:p>
          <a:p>
            <a:pPr>
              <a:buFont typeface="Arial" pitchFamily="34" charset="0"/>
              <a:buChar char="•"/>
            </a:pPr>
            <a:r>
              <a:rPr lang="en-US" sz="2400" b="1" dirty="0">
                <a:solidFill>
                  <a:schemeClr val="tx2">
                    <a:lumMod val="75000"/>
                  </a:schemeClr>
                </a:solidFill>
              </a:rPr>
              <a:t>Its Constitution would be copied or adapted by many lands across the world</a:t>
            </a:r>
          </a:p>
          <a:p>
            <a:pPr>
              <a:buFont typeface="Arial" pitchFamily="34" charset="0"/>
              <a:buChar char="•"/>
            </a:pPr>
            <a:endParaRPr lang="en-US" sz="2400" b="1" dirty="0">
              <a:solidFill>
                <a:schemeClr val="tx2">
                  <a:lumMod val="75000"/>
                </a:schemeClr>
              </a:solidFill>
            </a:endParaRPr>
          </a:p>
          <a:p>
            <a:pPr>
              <a:buFont typeface="Arial" pitchFamily="34" charset="0"/>
              <a:buChar char="•"/>
            </a:pPr>
            <a:r>
              <a:rPr lang="en-US" sz="2400" b="1" dirty="0">
                <a:solidFill>
                  <a:schemeClr val="accent1">
                    <a:lumMod val="50000"/>
                  </a:schemeClr>
                </a:solidFill>
              </a:rPr>
              <a:t>In 1789 the French Revolution toppled the monarchy in the name of liberty &amp; equality</a:t>
            </a:r>
          </a:p>
          <a:p>
            <a:pPr>
              <a:buFont typeface="Arial" pitchFamily="34" charset="0"/>
              <a:buChar char="•"/>
            </a:pPr>
            <a:endParaRPr lang="en-US" sz="2400" b="1" dirty="0">
              <a:solidFill>
                <a:schemeClr val="accent1">
                  <a:lumMod val="50000"/>
                </a:schemeClr>
              </a:solidFill>
            </a:endParaRPr>
          </a:p>
          <a:p>
            <a:pPr>
              <a:buFont typeface="Arial" pitchFamily="34" charset="0"/>
              <a:buChar char="•"/>
            </a:pPr>
            <a:r>
              <a:rPr lang="en-US" sz="2400" b="1" dirty="0">
                <a:solidFill>
                  <a:schemeClr val="tx2">
                    <a:lumMod val="75000"/>
                  </a:schemeClr>
                </a:solidFill>
              </a:rPr>
              <a:t>Others would soon follow!</a:t>
            </a:r>
          </a:p>
        </p:txBody>
      </p:sp>
      <p:sp>
        <p:nvSpPr>
          <p:cNvPr id="4" name="TextBox 3"/>
          <p:cNvSpPr txBox="1"/>
          <p:nvPr/>
        </p:nvSpPr>
        <p:spPr>
          <a:xfrm>
            <a:off x="4267200" y="228600"/>
            <a:ext cx="4648200" cy="707886"/>
          </a:xfrm>
          <a:prstGeom prst="rect">
            <a:avLst/>
          </a:prstGeom>
          <a:noFill/>
        </p:spPr>
        <p:txBody>
          <a:bodyPr wrap="square" rtlCol="0">
            <a:spAutoFit/>
          </a:bodyPr>
          <a:lstStyle/>
          <a:p>
            <a:r>
              <a:rPr lang="en-US" sz="4000" b="1" u="sng" dirty="0">
                <a:solidFill>
                  <a:schemeClr val="bg1"/>
                </a:solidFill>
              </a:rPr>
              <a:t>Symbol of Freedom</a:t>
            </a:r>
          </a:p>
        </p:txBody>
      </p:sp>
      <p:pic>
        <p:nvPicPr>
          <p:cNvPr id="6146" name="Picture 2" descr="http://members.tripod.com/jeanne_and_trev/sitebuildercontent/sitebuilderpictures/eaglewithflags1022.gif"/>
          <p:cNvPicPr>
            <a:picLocks noChangeAspect="1" noChangeArrowheads="1"/>
          </p:cNvPicPr>
          <p:nvPr/>
        </p:nvPicPr>
        <p:blipFill>
          <a:blip r:embed="rId3" cstate="print"/>
          <a:srcRect/>
          <a:stretch>
            <a:fillRect/>
          </a:stretch>
        </p:blipFill>
        <p:spPr bwMode="auto">
          <a:xfrm>
            <a:off x="228600" y="228600"/>
            <a:ext cx="4085456" cy="3962400"/>
          </a:xfrm>
          <a:prstGeom prst="rect">
            <a:avLst/>
          </a:prstGeom>
          <a:noFill/>
        </p:spPr>
      </p:pic>
      <p:pic>
        <p:nvPicPr>
          <p:cNvPr id="6150" name="Picture 6" descr="http://passaicnews.files.wordpress.com/2009/01/let-freedom-ring1.jpg"/>
          <p:cNvPicPr>
            <a:picLocks noChangeAspect="1" noChangeArrowheads="1"/>
          </p:cNvPicPr>
          <p:nvPr/>
        </p:nvPicPr>
        <p:blipFill>
          <a:blip r:embed="rId4" cstate="print"/>
          <a:srcRect/>
          <a:stretch>
            <a:fillRect/>
          </a:stretch>
        </p:blipFill>
        <p:spPr bwMode="auto">
          <a:xfrm>
            <a:off x="533400" y="4419600"/>
            <a:ext cx="3581400" cy="2209800"/>
          </a:xfrm>
          <a:prstGeom prst="rect">
            <a:avLst/>
          </a:prstGeom>
          <a:noFill/>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8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danassays.files.wordpress.com/2009/05/british-flag-640.jpg"/>
          <p:cNvPicPr>
            <a:picLocks noChangeAspect="1" noChangeArrowheads="1"/>
          </p:cNvPicPr>
          <p:nvPr/>
        </p:nvPicPr>
        <p:blipFill>
          <a:blip r:embed="rId2" cstate="print"/>
          <a:srcRect/>
          <a:stretch>
            <a:fillRect/>
          </a:stretch>
        </p:blipFill>
        <p:spPr bwMode="auto">
          <a:xfrm>
            <a:off x="-76200" y="0"/>
            <a:ext cx="9144000" cy="6813756"/>
          </a:xfrm>
          <a:prstGeom prst="rect">
            <a:avLst/>
          </a:prstGeom>
          <a:noFill/>
        </p:spPr>
      </p:pic>
      <p:sp>
        <p:nvSpPr>
          <p:cNvPr id="5" name="TextBox 4"/>
          <p:cNvSpPr txBox="1"/>
          <p:nvPr/>
        </p:nvSpPr>
        <p:spPr>
          <a:xfrm>
            <a:off x="381000" y="44244"/>
            <a:ext cx="3733800" cy="954107"/>
          </a:xfrm>
          <a:prstGeom prst="rect">
            <a:avLst/>
          </a:prstGeom>
          <a:solidFill>
            <a:schemeClr val="accent1">
              <a:lumMod val="20000"/>
              <a:lumOff val="80000"/>
            </a:schemeClr>
          </a:solidFill>
          <a:ln w="76200">
            <a:solidFill>
              <a:schemeClr val="accent1"/>
            </a:solidFill>
          </a:ln>
        </p:spPr>
        <p:txBody>
          <a:bodyPr wrap="square" rtlCol="0">
            <a:spAutoFit/>
          </a:bodyPr>
          <a:lstStyle/>
          <a:p>
            <a:r>
              <a:rPr lang="en-US" sz="2800" b="1" dirty="0">
                <a:solidFill>
                  <a:schemeClr val="tx2"/>
                </a:solidFill>
              </a:rPr>
              <a:t>1760 – King George III began 60-year reign</a:t>
            </a:r>
          </a:p>
        </p:txBody>
      </p:sp>
      <p:sp>
        <p:nvSpPr>
          <p:cNvPr id="6" name="TextBox 5"/>
          <p:cNvSpPr txBox="1"/>
          <p:nvPr/>
        </p:nvSpPr>
        <p:spPr>
          <a:xfrm>
            <a:off x="152400" y="1182231"/>
            <a:ext cx="4114800" cy="2246769"/>
          </a:xfrm>
          <a:prstGeom prst="rect">
            <a:avLst/>
          </a:prstGeom>
          <a:solidFill>
            <a:schemeClr val="accent1">
              <a:lumMod val="40000"/>
              <a:lumOff val="60000"/>
            </a:schemeClr>
          </a:solidFill>
          <a:ln w="76200">
            <a:solidFill>
              <a:schemeClr val="bg1"/>
            </a:solidFill>
          </a:ln>
        </p:spPr>
        <p:txBody>
          <a:bodyPr wrap="square" rtlCol="0">
            <a:spAutoFit/>
          </a:bodyPr>
          <a:lstStyle/>
          <a:p>
            <a:pPr>
              <a:buFont typeface="Arial" pitchFamily="34" charset="0"/>
              <a:buChar char="•"/>
            </a:pPr>
            <a:r>
              <a:rPr lang="en-US" sz="2000" b="1" dirty="0">
                <a:solidFill>
                  <a:schemeClr val="accent1">
                    <a:lumMod val="50000"/>
                  </a:schemeClr>
                </a:solidFill>
              </a:rPr>
              <a:t>Loved England – However….</a:t>
            </a:r>
          </a:p>
          <a:p>
            <a:pPr>
              <a:buFont typeface="Arial" pitchFamily="34" charset="0"/>
              <a:buChar char="•"/>
            </a:pPr>
            <a:r>
              <a:rPr lang="en-US" sz="2000" b="1" dirty="0">
                <a:solidFill>
                  <a:schemeClr val="accent1">
                    <a:lumMod val="50000"/>
                  </a:schemeClr>
                </a:solidFill>
              </a:rPr>
              <a:t>Many of his policies were disastrous</a:t>
            </a:r>
          </a:p>
          <a:p>
            <a:pPr>
              <a:buFont typeface="Arial" pitchFamily="34" charset="0"/>
              <a:buChar char="•"/>
            </a:pPr>
            <a:r>
              <a:rPr lang="en-US" sz="2000" b="1" dirty="0">
                <a:solidFill>
                  <a:schemeClr val="accent1">
                    <a:lumMod val="50000"/>
                  </a:schemeClr>
                </a:solidFill>
              </a:rPr>
              <a:t>Violated Colonists “Natural Rights”</a:t>
            </a:r>
          </a:p>
          <a:p>
            <a:pPr>
              <a:buFont typeface="Arial" pitchFamily="34" charset="0"/>
              <a:buChar char="•"/>
            </a:pPr>
            <a:r>
              <a:rPr lang="en-US" sz="2000" b="1" dirty="0">
                <a:solidFill>
                  <a:schemeClr val="accent1">
                    <a:lumMod val="50000"/>
                  </a:schemeClr>
                </a:solidFill>
              </a:rPr>
              <a:t>Basically wanted to rule as an absolute monarch</a:t>
            </a:r>
          </a:p>
          <a:p>
            <a:pPr>
              <a:buFont typeface="Arial" pitchFamily="34" charset="0"/>
              <a:buChar char="•"/>
            </a:pPr>
            <a:r>
              <a:rPr lang="en-US" sz="2000" b="1" dirty="0">
                <a:solidFill>
                  <a:schemeClr val="accent1">
                    <a:lumMod val="50000"/>
                  </a:schemeClr>
                </a:solidFill>
              </a:rPr>
              <a:t>Controlled Parliament – picked and fired Prime Ministers at will.</a:t>
            </a:r>
          </a:p>
        </p:txBody>
      </p:sp>
      <p:pic>
        <p:nvPicPr>
          <p:cNvPr id="47108" name="Picture 4" descr="http://ayannamurray.com/wp-content/uploads/2009/09/King-george-III-300x300.gif"/>
          <p:cNvPicPr>
            <a:picLocks noChangeAspect="1" noChangeArrowheads="1"/>
          </p:cNvPicPr>
          <p:nvPr/>
        </p:nvPicPr>
        <p:blipFill>
          <a:blip r:embed="rId3" cstate="print"/>
          <a:srcRect/>
          <a:stretch>
            <a:fillRect/>
          </a:stretch>
        </p:blipFill>
        <p:spPr bwMode="auto">
          <a:xfrm>
            <a:off x="4495800" y="381000"/>
            <a:ext cx="4419600" cy="4419600"/>
          </a:xfrm>
          <a:prstGeom prst="rect">
            <a:avLst/>
          </a:prstGeom>
          <a:noFill/>
          <a:ln w="38100">
            <a:solidFill>
              <a:schemeClr val="bg1"/>
            </a:solidFill>
          </a:ln>
        </p:spPr>
      </p:pic>
      <p:pic>
        <p:nvPicPr>
          <p:cNvPr id="47110" name="Picture 6" descr="http://upload.wikimedia.org/wikipedia/commons/thumb/5/54/George_III_in_Coronation_edit.jpg/220px-George_III_in_Coronation_edit.jpg"/>
          <p:cNvPicPr>
            <a:picLocks noChangeAspect="1" noChangeArrowheads="1"/>
          </p:cNvPicPr>
          <p:nvPr/>
        </p:nvPicPr>
        <p:blipFill>
          <a:blip r:embed="rId4" cstate="print"/>
          <a:srcRect/>
          <a:stretch>
            <a:fillRect/>
          </a:stretch>
        </p:blipFill>
        <p:spPr bwMode="auto">
          <a:xfrm>
            <a:off x="228600" y="3581400"/>
            <a:ext cx="2095500" cy="3038476"/>
          </a:xfrm>
          <a:prstGeom prst="rect">
            <a:avLst/>
          </a:prstGeom>
          <a:noFill/>
        </p:spPr>
      </p:pic>
      <p:pic>
        <p:nvPicPr>
          <p:cNvPr id="47112" name="Picture 8" descr="http://farm8.staticflickr.com/7150/6527829071_423ffbb42c_o.jpg"/>
          <p:cNvPicPr>
            <a:picLocks noChangeAspect="1" noChangeArrowheads="1"/>
          </p:cNvPicPr>
          <p:nvPr/>
        </p:nvPicPr>
        <p:blipFill>
          <a:blip r:embed="rId5" cstate="print"/>
          <a:srcRect/>
          <a:stretch>
            <a:fillRect/>
          </a:stretch>
        </p:blipFill>
        <p:spPr bwMode="auto">
          <a:xfrm>
            <a:off x="2514600" y="3657600"/>
            <a:ext cx="1952625" cy="2943253"/>
          </a:xfrm>
          <a:prstGeom prst="rect">
            <a:avLst/>
          </a:prstGeom>
          <a:noFill/>
        </p:spPr>
      </p:pic>
      <p:pic>
        <p:nvPicPr>
          <p:cNvPr id="11" name="Picture 10" descr="scroll.gif"/>
          <p:cNvPicPr>
            <a:picLocks noChangeAspect="1"/>
          </p:cNvPicPr>
          <p:nvPr/>
        </p:nvPicPr>
        <p:blipFill>
          <a:blip r:embed="rId6" cstate="print"/>
          <a:stretch>
            <a:fillRect/>
          </a:stretch>
        </p:blipFill>
        <p:spPr>
          <a:xfrm>
            <a:off x="4648200" y="5181600"/>
            <a:ext cx="4114800" cy="1076325"/>
          </a:xfrm>
          <a:prstGeom prst="rect">
            <a:avLst/>
          </a:prstGeom>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t2.gstatic.com/images?q=tbn:ANd9GcSKTM67RBqlJrSLhgj6sfaiZedu9VUReddFGi-x1kQu0dqSL3MLUYUEf7zwmQ"/>
          <p:cNvPicPr>
            <a:picLocks noChangeAspect="1" noChangeArrowheads="1"/>
          </p:cNvPicPr>
          <p:nvPr/>
        </p:nvPicPr>
        <p:blipFill>
          <a:blip r:embed="rId2" cstate="print"/>
          <a:srcRect/>
          <a:stretch>
            <a:fillRect/>
          </a:stretch>
        </p:blipFill>
        <p:spPr bwMode="auto">
          <a:xfrm>
            <a:off x="-1" y="0"/>
            <a:ext cx="9245881" cy="6858000"/>
          </a:xfrm>
          <a:prstGeom prst="rect">
            <a:avLst/>
          </a:prstGeom>
          <a:noFill/>
        </p:spPr>
      </p:pic>
      <p:sp>
        <p:nvSpPr>
          <p:cNvPr id="3" name="TextBox 2"/>
          <p:cNvSpPr txBox="1"/>
          <p:nvPr/>
        </p:nvSpPr>
        <p:spPr>
          <a:xfrm>
            <a:off x="381000" y="381000"/>
            <a:ext cx="4800600" cy="1323439"/>
          </a:xfrm>
          <a:prstGeom prst="rect">
            <a:avLst/>
          </a:prstGeom>
          <a:solidFill>
            <a:schemeClr val="bg1"/>
          </a:solidFill>
          <a:ln w="76200">
            <a:solidFill>
              <a:schemeClr val="accent1"/>
            </a:solidFill>
            <a:prstDash val="dash"/>
          </a:ln>
        </p:spPr>
        <p:txBody>
          <a:bodyPr wrap="square" rtlCol="0">
            <a:spAutoFit/>
          </a:bodyPr>
          <a:lstStyle/>
          <a:p>
            <a:r>
              <a:rPr lang="en-US" sz="4000" b="1" dirty="0"/>
              <a:t>The Colonies in the Mid- 1700s</a:t>
            </a:r>
          </a:p>
        </p:txBody>
      </p:sp>
      <p:sp>
        <p:nvSpPr>
          <p:cNvPr id="4" name="TextBox 3"/>
          <p:cNvSpPr txBox="1"/>
          <p:nvPr/>
        </p:nvSpPr>
        <p:spPr>
          <a:xfrm>
            <a:off x="5791200" y="609600"/>
            <a:ext cx="3352800" cy="5878532"/>
          </a:xfrm>
          <a:prstGeom prst="rect">
            <a:avLst/>
          </a:prstGeom>
          <a:solidFill>
            <a:schemeClr val="tx1">
              <a:lumMod val="75000"/>
            </a:schemeClr>
          </a:solidFill>
        </p:spPr>
        <p:txBody>
          <a:bodyPr wrap="square" rtlCol="0">
            <a:spAutoFit/>
          </a:bodyPr>
          <a:lstStyle/>
          <a:p>
            <a:pPr>
              <a:buFont typeface="Arial" pitchFamily="34" charset="0"/>
              <a:buChar char="•"/>
            </a:pPr>
            <a:r>
              <a:rPr lang="en-US" sz="3200" b="1" dirty="0">
                <a:solidFill>
                  <a:schemeClr val="bg1"/>
                </a:solidFill>
              </a:rPr>
              <a:t>Britain had colonies all along East Coast of North America</a:t>
            </a:r>
          </a:p>
          <a:p>
            <a:pPr>
              <a:buFont typeface="Arial" pitchFamily="34" charset="0"/>
              <a:buChar char="•"/>
            </a:pPr>
            <a:endParaRPr lang="en-US" sz="3200" b="1" dirty="0">
              <a:solidFill>
                <a:schemeClr val="bg1"/>
              </a:solidFill>
            </a:endParaRPr>
          </a:p>
          <a:p>
            <a:pPr>
              <a:buFont typeface="Arial" pitchFamily="34" charset="0"/>
              <a:buChar char="•"/>
            </a:pPr>
            <a:r>
              <a:rPr lang="en-US" sz="3200" b="1" dirty="0">
                <a:solidFill>
                  <a:srgbClr val="FFFF99"/>
                </a:solidFill>
              </a:rPr>
              <a:t>Passed </a:t>
            </a:r>
            <a:r>
              <a:rPr lang="en-US" sz="3200" b="1" u="sng" dirty="0">
                <a:solidFill>
                  <a:srgbClr val="FFFF99"/>
                </a:solidFill>
              </a:rPr>
              <a:t>Navigation Acts </a:t>
            </a:r>
            <a:r>
              <a:rPr lang="en-US" sz="3200" b="1" dirty="0">
                <a:solidFill>
                  <a:srgbClr val="FFFF99"/>
                </a:solidFill>
              </a:rPr>
              <a:t>– (Mercantilism) – Britain exports more than they import</a:t>
            </a:r>
          </a:p>
          <a:p>
            <a:pPr>
              <a:buFont typeface="Arial" pitchFamily="34" charset="0"/>
              <a:buChar char="•"/>
            </a:pPr>
            <a:endParaRPr lang="en-US" sz="2400" b="1" dirty="0">
              <a:solidFill>
                <a:srgbClr val="FFFF99"/>
              </a:solidFill>
            </a:endParaRPr>
          </a:p>
        </p:txBody>
      </p:sp>
      <p:pic>
        <p:nvPicPr>
          <p:cNvPr id="19458" name="Picture 2" descr="http://matsumoto.eesd.org/TM28/col09/images/cmap13lab.jpg"/>
          <p:cNvPicPr>
            <a:picLocks noChangeAspect="1" noChangeArrowheads="1"/>
          </p:cNvPicPr>
          <p:nvPr/>
        </p:nvPicPr>
        <p:blipFill>
          <a:blip r:embed="rId3" cstate="print"/>
          <a:srcRect/>
          <a:stretch>
            <a:fillRect/>
          </a:stretch>
        </p:blipFill>
        <p:spPr bwMode="auto">
          <a:xfrm>
            <a:off x="2514600" y="1981200"/>
            <a:ext cx="3043559" cy="4276725"/>
          </a:xfrm>
          <a:prstGeom prst="rect">
            <a:avLst/>
          </a:prstGeom>
          <a:noFill/>
        </p:spPr>
      </p:pic>
      <p:pic>
        <p:nvPicPr>
          <p:cNvPr id="19460" name="Picture 4" descr="http://teacherweb.com/OH/SylvaniaCitySchools/MenzieAmericanHistory/Colonial-255x300.jpg"/>
          <p:cNvPicPr>
            <a:picLocks noChangeAspect="1" noChangeArrowheads="1"/>
          </p:cNvPicPr>
          <p:nvPr/>
        </p:nvPicPr>
        <p:blipFill>
          <a:blip r:embed="rId4" cstate="print"/>
          <a:srcRect/>
          <a:stretch>
            <a:fillRect/>
          </a:stretch>
        </p:blipFill>
        <p:spPr bwMode="auto">
          <a:xfrm>
            <a:off x="304800" y="3733800"/>
            <a:ext cx="2040255" cy="2400300"/>
          </a:xfrm>
          <a:prstGeom prst="rect">
            <a:avLst/>
          </a:prstGeom>
          <a:noFill/>
        </p:spPr>
      </p:pic>
    </p:spTree>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3">
            <a:extLst>
              <a:ext uri="{FF2B5EF4-FFF2-40B4-BE49-F238E27FC236}">
                <a16:creationId xmlns:a16="http://schemas.microsoft.com/office/drawing/2014/main" id="{C124FE2F-6CD9-4029-BE5A-CC6B0BDC6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05709"/>
            <a:ext cx="5577840" cy="65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matsumoto.eesd.org/TM28/col09/images/cmap13lab.jpg">
            <a:extLst>
              <a:ext uri="{FF2B5EF4-FFF2-40B4-BE49-F238E27FC236}">
                <a16:creationId xmlns:a16="http://schemas.microsoft.com/office/drawing/2014/main" id="{C72B2009-99DB-48B9-8024-4E93D6D75211}"/>
              </a:ext>
            </a:extLst>
          </p:cNvPr>
          <p:cNvPicPr>
            <a:picLocks noChangeAspect="1" noChangeArrowheads="1"/>
          </p:cNvPicPr>
          <p:nvPr/>
        </p:nvPicPr>
        <p:blipFill>
          <a:blip r:embed="rId3" cstate="print"/>
          <a:srcRect/>
          <a:stretch>
            <a:fillRect/>
          </a:stretch>
        </p:blipFill>
        <p:spPr bwMode="auto">
          <a:xfrm>
            <a:off x="152400" y="152400"/>
            <a:ext cx="4648200" cy="6531522"/>
          </a:xfrm>
          <a:prstGeom prst="rect">
            <a:avLst/>
          </a:prstGeom>
          <a:noFill/>
        </p:spPr>
      </p:pic>
      <p:sp>
        <p:nvSpPr>
          <p:cNvPr id="3" name="TextBox 2">
            <a:extLst>
              <a:ext uri="{FF2B5EF4-FFF2-40B4-BE49-F238E27FC236}">
                <a16:creationId xmlns:a16="http://schemas.microsoft.com/office/drawing/2014/main" id="{53D467F2-9395-4308-9EC9-D82A62BB19EA}"/>
              </a:ext>
            </a:extLst>
          </p:cNvPr>
          <p:cNvSpPr txBox="1"/>
          <p:nvPr/>
        </p:nvSpPr>
        <p:spPr>
          <a:xfrm>
            <a:off x="152400" y="152400"/>
            <a:ext cx="3429000" cy="1169551"/>
          </a:xfrm>
          <a:prstGeom prst="rect">
            <a:avLst/>
          </a:prstGeom>
          <a:solidFill>
            <a:schemeClr val="bg2"/>
          </a:solidFill>
        </p:spPr>
        <p:txBody>
          <a:bodyPr wrap="square" rtlCol="0">
            <a:spAutoFit/>
          </a:bodyPr>
          <a:lstStyle/>
          <a:p>
            <a:r>
              <a:rPr lang="en-US" sz="1400" dirty="0">
                <a:solidFill>
                  <a:srgbClr val="000000"/>
                </a:solidFill>
              </a:rPr>
              <a:t>You can see that the colonies do not look the same as the states today. And yes, Massachusetts is located in two locations. Do NOT abbreviate colony names. Shade each colony a different color. </a:t>
            </a:r>
            <a:r>
              <a:rPr lang="en-US" sz="1400" u="sng" dirty="0">
                <a:solidFill>
                  <a:srgbClr val="000000"/>
                </a:solidFill>
              </a:rPr>
              <a:t>Be Neat</a:t>
            </a:r>
            <a:r>
              <a:rPr lang="en-US" sz="1400" dirty="0">
                <a:solidFill>
                  <a:srgbClr val="000000"/>
                </a:solidFill>
              </a:rPr>
              <a:t>.</a:t>
            </a:r>
          </a:p>
        </p:txBody>
      </p:sp>
      <p:sp>
        <p:nvSpPr>
          <p:cNvPr id="5" name="TextBox 4">
            <a:extLst>
              <a:ext uri="{FF2B5EF4-FFF2-40B4-BE49-F238E27FC236}">
                <a16:creationId xmlns:a16="http://schemas.microsoft.com/office/drawing/2014/main" id="{23748532-E0AF-4494-8618-545DA0F2BF6C}"/>
              </a:ext>
            </a:extLst>
          </p:cNvPr>
          <p:cNvSpPr txBox="1"/>
          <p:nvPr/>
        </p:nvSpPr>
        <p:spPr>
          <a:xfrm>
            <a:off x="8100060" y="2715398"/>
            <a:ext cx="1295400" cy="276999"/>
          </a:xfrm>
          <a:prstGeom prst="rect">
            <a:avLst/>
          </a:prstGeom>
          <a:noFill/>
        </p:spPr>
        <p:txBody>
          <a:bodyPr wrap="square" rtlCol="0">
            <a:spAutoFit/>
          </a:bodyPr>
          <a:lstStyle/>
          <a:p>
            <a:r>
              <a:rPr lang="en-US" sz="1200" dirty="0">
                <a:solidFill>
                  <a:srgbClr val="000000"/>
                </a:solidFill>
              </a:rPr>
              <a:t>Connecticut</a:t>
            </a:r>
          </a:p>
        </p:txBody>
      </p:sp>
      <p:cxnSp>
        <p:nvCxnSpPr>
          <p:cNvPr id="7" name="Straight Arrow Connector 6">
            <a:extLst>
              <a:ext uri="{FF2B5EF4-FFF2-40B4-BE49-F238E27FC236}">
                <a16:creationId xmlns:a16="http://schemas.microsoft.com/office/drawing/2014/main" id="{DC013CAE-7CEF-4FB3-8132-C72DFCF92410}"/>
              </a:ext>
            </a:extLst>
          </p:cNvPr>
          <p:cNvCxnSpPr>
            <a:cxnSpLocks/>
          </p:cNvCxnSpPr>
          <p:nvPr/>
        </p:nvCxnSpPr>
        <p:spPr>
          <a:xfrm>
            <a:off x="7848600" y="2532518"/>
            <a:ext cx="381000" cy="1828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A83815-C2D8-4A1A-A41D-8D2B695AB08D}"/>
              </a:ext>
            </a:extLst>
          </p:cNvPr>
          <p:cNvSpPr txBox="1"/>
          <p:nvPr/>
        </p:nvSpPr>
        <p:spPr>
          <a:xfrm>
            <a:off x="4922520" y="2992397"/>
            <a:ext cx="1295400" cy="1200329"/>
          </a:xfrm>
          <a:prstGeom prst="rect">
            <a:avLst/>
          </a:prstGeom>
          <a:noFill/>
        </p:spPr>
        <p:txBody>
          <a:bodyPr wrap="square" rtlCol="0">
            <a:spAutoFit/>
          </a:bodyPr>
          <a:lstStyle/>
          <a:p>
            <a:r>
              <a:rPr lang="en-US" sz="1200" dirty="0">
                <a:solidFill>
                  <a:srgbClr val="000000"/>
                </a:solidFill>
              </a:rPr>
              <a:t>Draw arrows if the colony name does not fit in the map. See my example of Connecticut</a:t>
            </a:r>
          </a:p>
        </p:txBody>
      </p:sp>
      <p:sp>
        <p:nvSpPr>
          <p:cNvPr id="11" name="TextBox 10">
            <a:extLst>
              <a:ext uri="{FF2B5EF4-FFF2-40B4-BE49-F238E27FC236}">
                <a16:creationId xmlns:a16="http://schemas.microsoft.com/office/drawing/2014/main" id="{E3B9D7CD-9294-4598-A116-43AE999CA2EB}"/>
              </a:ext>
            </a:extLst>
          </p:cNvPr>
          <p:cNvSpPr txBox="1"/>
          <p:nvPr/>
        </p:nvSpPr>
        <p:spPr>
          <a:xfrm>
            <a:off x="4949190" y="316535"/>
            <a:ext cx="2895600" cy="369332"/>
          </a:xfrm>
          <a:prstGeom prst="rect">
            <a:avLst/>
          </a:prstGeom>
          <a:noFill/>
          <a:ln>
            <a:solidFill>
              <a:srgbClr val="000000"/>
            </a:solidFill>
          </a:ln>
        </p:spPr>
        <p:txBody>
          <a:bodyPr wrap="square" rtlCol="0">
            <a:spAutoFit/>
          </a:bodyPr>
          <a:lstStyle/>
          <a:p>
            <a:r>
              <a:rPr lang="en-US" dirty="0">
                <a:solidFill>
                  <a:srgbClr val="000000"/>
                </a:solidFill>
              </a:rPr>
              <a:t>The 13 Colonies Map Activity</a:t>
            </a:r>
          </a:p>
        </p:txBody>
      </p:sp>
    </p:spTree>
    <p:extLst>
      <p:ext uri="{BB962C8B-B14F-4D97-AF65-F5344CB8AC3E}">
        <p14:creationId xmlns:p14="http://schemas.microsoft.com/office/powerpoint/2010/main" val="186619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historytour2012.com/wp-content/uploads/2012/03/colonial_flag.jpg"/>
          <p:cNvPicPr>
            <a:picLocks noChangeAspect="1" noChangeArrowheads="1"/>
          </p:cNvPicPr>
          <p:nvPr/>
        </p:nvPicPr>
        <p:blipFill>
          <a:blip r:embed="rId2" cstate="print"/>
          <a:srcRect/>
          <a:stretch>
            <a:fillRect/>
          </a:stretch>
        </p:blipFill>
        <p:spPr bwMode="auto">
          <a:xfrm>
            <a:off x="0" y="0"/>
            <a:ext cx="9053843" cy="6858000"/>
          </a:xfrm>
          <a:prstGeom prst="rect">
            <a:avLst/>
          </a:prstGeom>
          <a:noFill/>
        </p:spPr>
      </p:pic>
      <p:sp>
        <p:nvSpPr>
          <p:cNvPr id="3" name="TextBox 2"/>
          <p:cNvSpPr txBox="1"/>
          <p:nvPr/>
        </p:nvSpPr>
        <p:spPr>
          <a:xfrm>
            <a:off x="304800" y="152400"/>
            <a:ext cx="5029200" cy="584775"/>
          </a:xfrm>
          <a:prstGeom prst="rect">
            <a:avLst/>
          </a:prstGeom>
          <a:solidFill>
            <a:srgbClr val="FFC489"/>
          </a:solidFill>
        </p:spPr>
        <p:txBody>
          <a:bodyPr wrap="square" rtlCol="0">
            <a:spAutoFit/>
          </a:bodyPr>
          <a:lstStyle/>
          <a:p>
            <a:r>
              <a:rPr lang="en-US" sz="3200" b="1" dirty="0">
                <a:solidFill>
                  <a:schemeClr val="accent2">
                    <a:lumMod val="50000"/>
                  </a:schemeClr>
                </a:solidFill>
              </a:rPr>
              <a:t>Colonists Express Discontent</a:t>
            </a:r>
          </a:p>
        </p:txBody>
      </p:sp>
      <p:sp>
        <p:nvSpPr>
          <p:cNvPr id="4" name="TextBox 3"/>
          <p:cNvSpPr txBox="1"/>
          <p:nvPr/>
        </p:nvSpPr>
        <p:spPr>
          <a:xfrm>
            <a:off x="381000" y="990600"/>
            <a:ext cx="5638800" cy="5693866"/>
          </a:xfrm>
          <a:prstGeom prst="rect">
            <a:avLst/>
          </a:prstGeom>
          <a:solidFill>
            <a:srgbClr val="FFD685"/>
          </a:solidFill>
        </p:spPr>
        <p:txBody>
          <a:bodyPr wrap="square" rtlCol="0">
            <a:spAutoFit/>
          </a:bodyPr>
          <a:lstStyle/>
          <a:p>
            <a:pPr>
              <a:buFont typeface="Wingdings" pitchFamily="2" charset="2"/>
              <a:buChar char="v"/>
            </a:pPr>
            <a:r>
              <a:rPr lang="en-US" sz="2800" b="1" dirty="0">
                <a:solidFill>
                  <a:schemeClr val="accent1">
                    <a:lumMod val="50000"/>
                  </a:schemeClr>
                </a:solidFill>
              </a:rPr>
              <a:t>Sugar Act 1764 (imposed import taxes)</a:t>
            </a:r>
          </a:p>
          <a:p>
            <a:pPr>
              <a:buFont typeface="Wingdings" pitchFamily="2" charset="2"/>
              <a:buChar char="v"/>
            </a:pPr>
            <a:r>
              <a:rPr lang="en-US" sz="2800" b="1" dirty="0">
                <a:solidFill>
                  <a:schemeClr val="accent1">
                    <a:lumMod val="50000"/>
                  </a:schemeClr>
                </a:solidFill>
              </a:rPr>
              <a:t>Stamp Act 1765 (taxes on newspapers &amp; pamphlets)</a:t>
            </a:r>
          </a:p>
          <a:p>
            <a:pPr lvl="1">
              <a:buFont typeface="Wingdings" pitchFamily="2" charset="2"/>
              <a:buChar char="v"/>
            </a:pPr>
            <a:r>
              <a:rPr lang="en-US" sz="2800" dirty="0">
                <a:solidFill>
                  <a:schemeClr val="accent1">
                    <a:lumMod val="50000"/>
                  </a:schemeClr>
                </a:solidFill>
              </a:rPr>
              <a:t>Forced Colonists to pay for Seven Year</a:t>
            </a:r>
          </a:p>
          <a:p>
            <a:pPr lvl="1"/>
            <a:r>
              <a:rPr lang="en-US" sz="2800" dirty="0">
                <a:solidFill>
                  <a:schemeClr val="accent1">
                    <a:lumMod val="50000"/>
                  </a:schemeClr>
                </a:solidFill>
              </a:rPr>
              <a:t>           &amp; French &amp;Indian War </a:t>
            </a:r>
          </a:p>
          <a:p>
            <a:pPr lvl="1">
              <a:buFont typeface="Wingdings" pitchFamily="2" charset="2"/>
              <a:buChar char="v"/>
            </a:pPr>
            <a:r>
              <a:rPr lang="en-US" sz="2800" dirty="0">
                <a:solidFill>
                  <a:schemeClr val="accent1">
                    <a:lumMod val="50000"/>
                  </a:schemeClr>
                </a:solidFill>
              </a:rPr>
              <a:t>Taxes to be paid by colonists!</a:t>
            </a:r>
          </a:p>
          <a:p>
            <a:pPr>
              <a:buFont typeface="Wingdings" pitchFamily="2" charset="2"/>
              <a:buChar char="v"/>
            </a:pPr>
            <a:r>
              <a:rPr lang="en-US" sz="2800" b="1" dirty="0">
                <a:solidFill>
                  <a:schemeClr val="accent1">
                    <a:lumMod val="50000"/>
                  </a:schemeClr>
                </a:solidFill>
              </a:rPr>
              <a:t>“No taxation without representation,” </a:t>
            </a:r>
            <a:r>
              <a:rPr lang="en-US" sz="2800" dirty="0">
                <a:solidFill>
                  <a:schemeClr val="accent1">
                    <a:lumMod val="50000"/>
                  </a:schemeClr>
                </a:solidFill>
              </a:rPr>
              <a:t>Parliament passed </a:t>
            </a:r>
            <a:r>
              <a:rPr lang="en-US" sz="2800" b="1" dirty="0">
                <a:solidFill>
                  <a:schemeClr val="accent1">
                    <a:lumMod val="50000"/>
                  </a:schemeClr>
                </a:solidFill>
              </a:rPr>
              <a:t>Declaratory  Act – </a:t>
            </a:r>
            <a:r>
              <a:rPr lang="en-US" sz="2800" dirty="0">
                <a:solidFill>
                  <a:schemeClr val="accent1">
                    <a:lumMod val="50000"/>
                  </a:schemeClr>
                </a:solidFill>
              </a:rPr>
              <a:t>Britain to have complete control  over colonists!!!   No Way – colonists were mad!</a:t>
            </a:r>
          </a:p>
        </p:txBody>
      </p:sp>
      <p:pic>
        <p:nvPicPr>
          <p:cNvPr id="18436" name="Picture 4" descr="http://totallyhistory.com/wp-content/uploads/2011/05/Parliament_Stamp_Act17651.jpg"/>
          <p:cNvPicPr>
            <a:picLocks noChangeAspect="1" noChangeArrowheads="1"/>
          </p:cNvPicPr>
          <p:nvPr/>
        </p:nvPicPr>
        <p:blipFill>
          <a:blip r:embed="rId3" cstate="print"/>
          <a:srcRect/>
          <a:stretch>
            <a:fillRect/>
          </a:stretch>
        </p:blipFill>
        <p:spPr bwMode="auto">
          <a:xfrm>
            <a:off x="6324600" y="1752600"/>
            <a:ext cx="2543175" cy="4895850"/>
          </a:xfrm>
          <a:prstGeom prst="rect">
            <a:avLst/>
          </a:prstGeom>
          <a:noFill/>
        </p:spPr>
      </p:pic>
      <p:pic>
        <p:nvPicPr>
          <p:cNvPr id="7" name="Picture 2" descr="http://social-science-soapbox.wikispaces.com/file/view/affix.jpg/203201520/affix.jpg"/>
          <p:cNvPicPr>
            <a:picLocks noChangeAspect="1" noChangeArrowheads="1"/>
          </p:cNvPicPr>
          <p:nvPr/>
        </p:nvPicPr>
        <p:blipFill>
          <a:blip r:embed="rId4" cstate="print"/>
          <a:srcRect/>
          <a:stretch>
            <a:fillRect/>
          </a:stretch>
        </p:blipFill>
        <p:spPr bwMode="auto">
          <a:xfrm rot="20480412">
            <a:off x="6490782" y="244185"/>
            <a:ext cx="1905000" cy="2304435"/>
          </a:xfrm>
          <a:prstGeom prst="rect">
            <a:avLst/>
          </a:prstGeom>
          <a:noFill/>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officeimg.vo.msecnd.net/en-us/templates/TR001140830.png?ts=0"/>
          <p:cNvPicPr>
            <a:picLocks noChangeAspect="1" noChangeArrowheads="1"/>
          </p:cNvPicPr>
          <p:nvPr/>
        </p:nvPicPr>
        <p:blipFill>
          <a:blip r:embed="rId2" cstate="print"/>
          <a:srcRect/>
          <a:stretch>
            <a:fillRect/>
          </a:stretch>
        </p:blipFill>
        <p:spPr bwMode="auto">
          <a:xfrm>
            <a:off x="0" y="0"/>
            <a:ext cx="9222251" cy="6858000"/>
          </a:xfrm>
          <a:prstGeom prst="rect">
            <a:avLst/>
          </a:prstGeom>
          <a:noFill/>
        </p:spPr>
      </p:pic>
      <p:sp>
        <p:nvSpPr>
          <p:cNvPr id="5" name="TextBox 4"/>
          <p:cNvSpPr txBox="1"/>
          <p:nvPr/>
        </p:nvSpPr>
        <p:spPr>
          <a:xfrm>
            <a:off x="4572000" y="381000"/>
            <a:ext cx="4343400" cy="492443"/>
          </a:xfrm>
          <a:prstGeom prst="rect">
            <a:avLst/>
          </a:prstGeom>
          <a:solidFill>
            <a:schemeClr val="bg1"/>
          </a:solidFill>
          <a:ln w="76200">
            <a:solidFill>
              <a:schemeClr val="bg1"/>
            </a:solidFill>
            <a:prstDash val="sysDot"/>
          </a:ln>
        </p:spPr>
        <p:txBody>
          <a:bodyPr wrap="square" rtlCol="0">
            <a:spAutoFit/>
          </a:bodyPr>
          <a:lstStyle/>
          <a:p>
            <a:r>
              <a:rPr lang="en-US" sz="2550" b="1" dirty="0">
                <a:solidFill>
                  <a:schemeClr val="accent2">
                    <a:lumMod val="75000"/>
                  </a:schemeClr>
                </a:solidFill>
              </a:rPr>
              <a:t>Colonists Rebel Against Britain</a:t>
            </a:r>
          </a:p>
        </p:txBody>
      </p:sp>
      <p:sp>
        <p:nvSpPr>
          <p:cNvPr id="4" name="TextBox 3"/>
          <p:cNvSpPr txBox="1"/>
          <p:nvPr/>
        </p:nvSpPr>
        <p:spPr>
          <a:xfrm>
            <a:off x="4800602" y="1254443"/>
            <a:ext cx="4114800" cy="3970318"/>
          </a:xfrm>
          <a:prstGeom prst="rect">
            <a:avLst/>
          </a:prstGeom>
          <a:solidFill>
            <a:schemeClr val="accent1">
              <a:lumMod val="20000"/>
              <a:lumOff val="80000"/>
            </a:schemeClr>
          </a:solidFill>
        </p:spPr>
        <p:txBody>
          <a:bodyPr wrap="square" rtlCol="0">
            <a:spAutoFit/>
          </a:bodyPr>
          <a:lstStyle/>
          <a:p>
            <a:pPr>
              <a:buFont typeface="Wingdings" pitchFamily="2" charset="2"/>
              <a:buChar char="Ø"/>
            </a:pPr>
            <a:r>
              <a:rPr lang="en-US" sz="2800" b="1" u="sng" dirty="0">
                <a:solidFill>
                  <a:srgbClr val="000066"/>
                </a:solidFill>
              </a:rPr>
              <a:t>1770 – Boston Massacre </a:t>
            </a:r>
            <a:r>
              <a:rPr lang="en-US" sz="2800" dirty="0">
                <a:solidFill>
                  <a:srgbClr val="000066"/>
                </a:solidFill>
              </a:rPr>
              <a:t>–    5 protesters killed by British</a:t>
            </a:r>
          </a:p>
          <a:p>
            <a:pPr>
              <a:buFont typeface="Wingdings" pitchFamily="2" charset="2"/>
              <a:buChar char="Ø"/>
            </a:pPr>
            <a:r>
              <a:rPr lang="en-US" sz="2800" b="1" u="sng" dirty="0">
                <a:solidFill>
                  <a:srgbClr val="000066"/>
                </a:solidFill>
              </a:rPr>
              <a:t>1773 – Boston Tea Party </a:t>
            </a:r>
            <a:r>
              <a:rPr lang="en-US" sz="2800" dirty="0">
                <a:solidFill>
                  <a:srgbClr val="000066"/>
                </a:solidFill>
              </a:rPr>
              <a:t>– threw cargo of tea into harbor - protest tax on tea</a:t>
            </a:r>
          </a:p>
          <a:p>
            <a:pPr>
              <a:buFont typeface="Wingdings" pitchFamily="2" charset="2"/>
              <a:buChar char="Ø"/>
            </a:pPr>
            <a:r>
              <a:rPr lang="en-US" sz="2800" dirty="0">
                <a:solidFill>
                  <a:schemeClr val="tx1">
                    <a:lumMod val="75000"/>
                  </a:schemeClr>
                </a:solidFill>
              </a:rPr>
              <a:t>Parliament passed harsh laws in Massachusetts to punish colonists</a:t>
            </a:r>
          </a:p>
        </p:txBody>
      </p:sp>
      <p:pic>
        <p:nvPicPr>
          <p:cNvPr id="16386" name="Picture 2" descr="http://www.ushistory.org/declaration/related/images/massacre.jpg"/>
          <p:cNvPicPr>
            <a:picLocks noChangeAspect="1" noChangeArrowheads="1"/>
          </p:cNvPicPr>
          <p:nvPr/>
        </p:nvPicPr>
        <p:blipFill>
          <a:blip r:embed="rId3" cstate="print"/>
          <a:srcRect/>
          <a:stretch>
            <a:fillRect/>
          </a:stretch>
        </p:blipFill>
        <p:spPr bwMode="auto">
          <a:xfrm>
            <a:off x="228600" y="304800"/>
            <a:ext cx="4156363" cy="3810000"/>
          </a:xfrm>
          <a:prstGeom prst="rect">
            <a:avLst/>
          </a:prstGeom>
          <a:noFill/>
        </p:spPr>
      </p:pic>
      <p:pic>
        <p:nvPicPr>
          <p:cNvPr id="16388" name="Picture 4" descr="http://www.celebrateboston.com/image/sites/boston-tea-party.jpg"/>
          <p:cNvPicPr>
            <a:picLocks noChangeAspect="1" noChangeArrowheads="1"/>
          </p:cNvPicPr>
          <p:nvPr/>
        </p:nvPicPr>
        <p:blipFill>
          <a:blip r:embed="rId4" cstate="print"/>
          <a:srcRect/>
          <a:stretch>
            <a:fillRect/>
          </a:stretch>
        </p:blipFill>
        <p:spPr bwMode="auto">
          <a:xfrm>
            <a:off x="228600" y="4267200"/>
            <a:ext cx="4114800" cy="2400301"/>
          </a:xfrm>
          <a:prstGeom prst="rect">
            <a:avLst/>
          </a:prstGeom>
          <a:noFill/>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media-cache-ec5.pinterest.com/upload/274086327292678197_KQnTXFac_b.jpg"/>
          <p:cNvPicPr>
            <a:picLocks noChangeAspect="1" noChangeArrowheads="1"/>
          </p:cNvPicPr>
          <p:nvPr/>
        </p:nvPicPr>
        <p:blipFill>
          <a:blip r:embed="rId2" cstate="print"/>
          <a:srcRect/>
          <a:stretch>
            <a:fillRect/>
          </a:stretch>
        </p:blipFill>
        <p:spPr bwMode="auto">
          <a:xfrm>
            <a:off x="0" y="0"/>
            <a:ext cx="9088572" cy="6248400"/>
          </a:xfrm>
          <a:prstGeom prst="rect">
            <a:avLst/>
          </a:prstGeom>
          <a:noFill/>
        </p:spPr>
      </p:pic>
      <p:sp>
        <p:nvSpPr>
          <p:cNvPr id="3" name="TextBox 2"/>
          <p:cNvSpPr txBox="1"/>
          <p:nvPr/>
        </p:nvSpPr>
        <p:spPr>
          <a:xfrm>
            <a:off x="762000" y="609600"/>
            <a:ext cx="2743200" cy="954107"/>
          </a:xfrm>
          <a:prstGeom prst="rect">
            <a:avLst/>
          </a:prstGeom>
          <a:solidFill>
            <a:srgbClr val="C89400"/>
          </a:solidFill>
        </p:spPr>
        <p:txBody>
          <a:bodyPr wrap="square" rtlCol="0">
            <a:spAutoFit/>
          </a:bodyPr>
          <a:lstStyle/>
          <a:p>
            <a:r>
              <a:rPr lang="en-US" sz="2800" b="1" dirty="0">
                <a:solidFill>
                  <a:schemeClr val="bg1"/>
                </a:solidFill>
              </a:rPr>
              <a:t>Colonists Declare Independence</a:t>
            </a:r>
          </a:p>
        </p:txBody>
      </p:sp>
      <p:sp>
        <p:nvSpPr>
          <p:cNvPr id="4" name="TextBox 3"/>
          <p:cNvSpPr txBox="1"/>
          <p:nvPr/>
        </p:nvSpPr>
        <p:spPr>
          <a:xfrm>
            <a:off x="762000" y="1981200"/>
            <a:ext cx="3505200" cy="3416320"/>
          </a:xfrm>
          <a:prstGeom prst="rect">
            <a:avLst/>
          </a:prstGeom>
          <a:solidFill>
            <a:srgbClr val="926C00"/>
          </a:solidFill>
        </p:spPr>
        <p:txBody>
          <a:bodyPr wrap="square" rtlCol="0">
            <a:spAutoFit/>
          </a:bodyPr>
          <a:lstStyle/>
          <a:p>
            <a:pPr>
              <a:buFont typeface="Wingdings" pitchFamily="2" charset="2"/>
              <a:buChar char="v"/>
            </a:pPr>
            <a:r>
              <a:rPr lang="en-US" sz="2400" b="1" dirty="0">
                <a:solidFill>
                  <a:schemeClr val="bg1"/>
                </a:solidFill>
              </a:rPr>
              <a:t>1775 – War in Lexington &amp; Concord, Massachusetts</a:t>
            </a:r>
          </a:p>
          <a:p>
            <a:pPr>
              <a:buFont typeface="Wingdings" pitchFamily="2" charset="2"/>
              <a:buChar char="v"/>
            </a:pPr>
            <a:endParaRPr lang="en-US" sz="2400" b="1" dirty="0">
              <a:solidFill>
                <a:schemeClr val="bg1"/>
              </a:solidFill>
            </a:endParaRPr>
          </a:p>
          <a:p>
            <a:pPr>
              <a:buFont typeface="Wingdings" pitchFamily="2" charset="2"/>
              <a:buChar char="v"/>
            </a:pPr>
            <a:r>
              <a:rPr lang="en-US" sz="2400" b="1" dirty="0">
                <a:solidFill>
                  <a:schemeClr val="bg1"/>
                </a:solidFill>
              </a:rPr>
              <a:t>1776 – Declaration of Independence is drafted</a:t>
            </a:r>
          </a:p>
          <a:p>
            <a:endParaRPr lang="en-US" sz="2400" b="1" dirty="0">
              <a:solidFill>
                <a:schemeClr val="bg1"/>
              </a:solidFill>
            </a:endParaRPr>
          </a:p>
          <a:p>
            <a:pPr>
              <a:buFont typeface="Wingdings" pitchFamily="2" charset="2"/>
              <a:buChar char="v"/>
            </a:pPr>
            <a:r>
              <a:rPr lang="en-US" sz="2400" dirty="0">
                <a:solidFill>
                  <a:schemeClr val="bg1"/>
                </a:solidFill>
              </a:rPr>
              <a:t>Principal author – Thomas Jefferson</a:t>
            </a:r>
          </a:p>
        </p:txBody>
      </p:sp>
      <p:sp>
        <p:nvSpPr>
          <p:cNvPr id="5" name="TextBox 4"/>
          <p:cNvSpPr txBox="1"/>
          <p:nvPr/>
        </p:nvSpPr>
        <p:spPr>
          <a:xfrm rot="18639333">
            <a:off x="4384581" y="2223992"/>
            <a:ext cx="4267200" cy="461665"/>
          </a:xfrm>
          <a:prstGeom prst="rect">
            <a:avLst/>
          </a:prstGeom>
          <a:noFill/>
        </p:spPr>
        <p:txBody>
          <a:bodyPr wrap="square" rtlCol="0">
            <a:spAutoFit/>
          </a:bodyPr>
          <a:lstStyle/>
          <a:p>
            <a:r>
              <a:rPr lang="en-US" sz="2400" b="1" dirty="0">
                <a:solidFill>
                  <a:schemeClr val="accent1">
                    <a:lumMod val="50000"/>
                  </a:schemeClr>
                </a:solidFill>
              </a:rPr>
              <a:t>“Life, Liberty, and property”</a:t>
            </a:r>
          </a:p>
        </p:txBody>
      </p:sp>
      <p:sp>
        <p:nvSpPr>
          <p:cNvPr id="6" name="TextBox 5"/>
          <p:cNvSpPr txBox="1"/>
          <p:nvPr/>
        </p:nvSpPr>
        <p:spPr>
          <a:xfrm>
            <a:off x="5257800" y="1219200"/>
            <a:ext cx="1295400" cy="1323439"/>
          </a:xfrm>
          <a:prstGeom prst="rect">
            <a:avLst/>
          </a:prstGeom>
          <a:noFill/>
        </p:spPr>
        <p:txBody>
          <a:bodyPr wrap="square" rtlCol="0">
            <a:spAutoFit/>
          </a:bodyPr>
          <a:lstStyle/>
          <a:p>
            <a:r>
              <a:rPr lang="en-US" sz="2000" b="1" dirty="0">
                <a:solidFill>
                  <a:schemeClr val="bg2">
                    <a:lumMod val="10000"/>
                  </a:schemeClr>
                </a:solidFill>
              </a:rPr>
              <a:t>Protects People’s Natural Rights</a:t>
            </a:r>
          </a:p>
        </p:txBody>
      </p:sp>
      <p:pic>
        <p:nvPicPr>
          <p:cNvPr id="7" name="Picture 6" descr="scroll.gif"/>
          <p:cNvPicPr>
            <a:picLocks noChangeAspect="1"/>
          </p:cNvPicPr>
          <p:nvPr/>
        </p:nvPicPr>
        <p:blipFill>
          <a:blip r:embed="rId3" cstate="print"/>
          <a:stretch>
            <a:fillRect/>
          </a:stretch>
        </p:blipFill>
        <p:spPr>
          <a:xfrm>
            <a:off x="4572000" y="4953000"/>
            <a:ext cx="4114800" cy="1076325"/>
          </a:xfrm>
          <a:prstGeom prst="rect">
            <a:avLst/>
          </a:prstGeom>
        </p:spPr>
      </p:pic>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reworks Patriotic Worship Background"/>
          <p:cNvPicPr>
            <a:picLocks noChangeAspect="1" noChangeArrowheads="1"/>
          </p:cNvPicPr>
          <p:nvPr/>
        </p:nvPicPr>
        <p:blipFill>
          <a:blip r:embed="rId2" cstate="print"/>
          <a:srcRect/>
          <a:stretch>
            <a:fillRect/>
          </a:stretch>
        </p:blipFill>
        <p:spPr bwMode="auto">
          <a:xfrm>
            <a:off x="0" y="0"/>
            <a:ext cx="9199756" cy="6858000"/>
          </a:xfrm>
          <a:prstGeom prst="rect">
            <a:avLst/>
          </a:prstGeom>
          <a:noFill/>
        </p:spPr>
      </p:pic>
      <p:sp>
        <p:nvSpPr>
          <p:cNvPr id="3" name="TextBox 2"/>
          <p:cNvSpPr txBox="1"/>
          <p:nvPr/>
        </p:nvSpPr>
        <p:spPr>
          <a:xfrm>
            <a:off x="685800" y="609600"/>
            <a:ext cx="3962400" cy="5632311"/>
          </a:xfrm>
          <a:prstGeom prst="rect">
            <a:avLst/>
          </a:prstGeom>
          <a:solidFill>
            <a:schemeClr val="accent1">
              <a:lumMod val="50000"/>
            </a:schemeClr>
          </a:solidFill>
        </p:spPr>
        <p:txBody>
          <a:bodyPr wrap="square" rtlCol="0">
            <a:spAutoFit/>
          </a:bodyPr>
          <a:lstStyle/>
          <a:p>
            <a:r>
              <a:rPr lang="en-US" sz="2400" b="1" dirty="0">
                <a:solidFill>
                  <a:srgbClr val="FFD685"/>
                </a:solidFill>
              </a:rPr>
              <a:t>Declaration includes John Locke’s Ideas:</a:t>
            </a:r>
          </a:p>
          <a:p>
            <a:pPr>
              <a:buFont typeface="Wingdings" pitchFamily="2" charset="2"/>
              <a:buChar char="Ø"/>
            </a:pPr>
            <a:r>
              <a:rPr lang="en-US" sz="2400" dirty="0">
                <a:solidFill>
                  <a:schemeClr val="bg1"/>
                </a:solidFill>
              </a:rPr>
              <a:t>People’s right “to alter or to abolish” unjust governments</a:t>
            </a:r>
          </a:p>
          <a:p>
            <a:pPr>
              <a:buFont typeface="Wingdings" pitchFamily="2" charset="2"/>
              <a:buChar char="Ø"/>
            </a:pPr>
            <a:r>
              <a:rPr lang="en-US" sz="2400" b="1" u="sng" dirty="0">
                <a:solidFill>
                  <a:srgbClr val="FFD685"/>
                </a:solidFill>
              </a:rPr>
              <a:t>Popular Sovereignty </a:t>
            </a:r>
            <a:r>
              <a:rPr lang="en-US" sz="2400" dirty="0">
                <a:solidFill>
                  <a:schemeClr val="bg1"/>
                </a:solidFill>
              </a:rPr>
              <a:t>– </a:t>
            </a:r>
            <a:r>
              <a:rPr lang="en-US" sz="2400" dirty="0">
                <a:solidFill>
                  <a:srgbClr val="FFD685"/>
                </a:solidFill>
              </a:rPr>
              <a:t>all government power comes from the people</a:t>
            </a:r>
          </a:p>
          <a:p>
            <a:pPr>
              <a:buFont typeface="Wingdings" pitchFamily="2" charset="2"/>
              <a:buChar char="Ø"/>
            </a:pPr>
            <a:r>
              <a:rPr lang="en-US" sz="2400" dirty="0">
                <a:solidFill>
                  <a:schemeClr val="bg1"/>
                </a:solidFill>
              </a:rPr>
              <a:t>Jefferson said:</a:t>
            </a:r>
          </a:p>
          <a:p>
            <a:pPr lvl="1">
              <a:buFont typeface="Wingdings" pitchFamily="2" charset="2"/>
              <a:buChar char="Ø"/>
            </a:pPr>
            <a:r>
              <a:rPr lang="en-US" sz="2400" dirty="0">
                <a:solidFill>
                  <a:schemeClr val="bg1"/>
                </a:solidFill>
              </a:rPr>
              <a:t>King had trampled colonists natural rights</a:t>
            </a:r>
          </a:p>
          <a:p>
            <a:pPr lvl="1">
              <a:buFont typeface="Wingdings" pitchFamily="2" charset="2"/>
              <a:buChar char="Ø"/>
            </a:pPr>
            <a:r>
              <a:rPr lang="en-US" sz="2400" dirty="0">
                <a:solidFill>
                  <a:schemeClr val="bg1"/>
                </a:solidFill>
              </a:rPr>
              <a:t>Colonists had right to rebel</a:t>
            </a:r>
          </a:p>
          <a:p>
            <a:pPr>
              <a:buFont typeface="Wingdings" pitchFamily="2" charset="2"/>
              <a:buChar char="Ø"/>
            </a:pPr>
            <a:r>
              <a:rPr lang="en-US" sz="2400" b="1" dirty="0">
                <a:solidFill>
                  <a:srgbClr val="FFD685"/>
                </a:solidFill>
              </a:rPr>
              <a:t>July 4, 1776 – Declaration of Independence adopted</a:t>
            </a:r>
          </a:p>
          <a:p>
            <a:endParaRPr lang="en-US" sz="2400" dirty="0">
              <a:solidFill>
                <a:schemeClr val="bg1"/>
              </a:solidFill>
            </a:endParaRPr>
          </a:p>
        </p:txBody>
      </p:sp>
      <p:sp>
        <p:nvSpPr>
          <p:cNvPr id="4" name="TextBox 3"/>
          <p:cNvSpPr txBox="1"/>
          <p:nvPr/>
        </p:nvSpPr>
        <p:spPr>
          <a:xfrm rot="21157312">
            <a:off x="5253959" y="190229"/>
            <a:ext cx="3048000" cy="1323439"/>
          </a:xfrm>
          <a:prstGeom prst="rect">
            <a:avLst/>
          </a:prstGeom>
          <a:noFill/>
        </p:spPr>
        <p:txBody>
          <a:bodyPr wrap="square" rtlCol="0">
            <a:spAutoFit/>
          </a:bodyPr>
          <a:lstStyle/>
          <a:p>
            <a:r>
              <a:rPr lang="en-US" sz="4000" b="1" dirty="0">
                <a:solidFill>
                  <a:srgbClr val="FFFF99"/>
                </a:solidFill>
              </a:rPr>
              <a:t>Yay for the 4</a:t>
            </a:r>
            <a:r>
              <a:rPr lang="en-US" sz="4000" b="1" baseline="30000" dirty="0">
                <a:solidFill>
                  <a:srgbClr val="FFFF99"/>
                </a:solidFill>
              </a:rPr>
              <a:t>th</a:t>
            </a:r>
            <a:r>
              <a:rPr lang="en-US" sz="4000" b="1" dirty="0">
                <a:solidFill>
                  <a:srgbClr val="FFFF99"/>
                </a:solidFill>
              </a:rPr>
              <a:t> of July!!!!</a:t>
            </a:r>
          </a:p>
        </p:txBody>
      </p:sp>
      <p:pic>
        <p:nvPicPr>
          <p:cNvPr id="35842" name="Picture 2" descr="http://blog.interexchange.org/career-training-usa/files/2012/07/Declaration_of_Independence_1776_cph.3g09904.jpg"/>
          <p:cNvPicPr>
            <a:picLocks noChangeAspect="1" noChangeArrowheads="1"/>
          </p:cNvPicPr>
          <p:nvPr/>
        </p:nvPicPr>
        <p:blipFill>
          <a:blip r:embed="rId3" cstate="print"/>
          <a:srcRect/>
          <a:stretch>
            <a:fillRect/>
          </a:stretch>
        </p:blipFill>
        <p:spPr bwMode="auto">
          <a:xfrm>
            <a:off x="5410200" y="1752600"/>
            <a:ext cx="2971800" cy="3957897"/>
          </a:xfrm>
          <a:prstGeom prst="rect">
            <a:avLst/>
          </a:prstGeom>
          <a:noFill/>
        </p:spPr>
      </p:pic>
      <p:sp>
        <p:nvSpPr>
          <p:cNvPr id="6" name="TextBox 5"/>
          <p:cNvSpPr txBox="1"/>
          <p:nvPr/>
        </p:nvSpPr>
        <p:spPr>
          <a:xfrm>
            <a:off x="5181600" y="5715000"/>
            <a:ext cx="3962400" cy="923330"/>
          </a:xfrm>
          <a:prstGeom prst="rect">
            <a:avLst/>
          </a:prstGeom>
          <a:solidFill>
            <a:srgbClr val="C00000"/>
          </a:solidFill>
        </p:spPr>
        <p:txBody>
          <a:bodyPr wrap="square" rtlCol="0">
            <a:spAutoFit/>
          </a:bodyPr>
          <a:lstStyle/>
          <a:p>
            <a:r>
              <a:rPr lang="en-US" b="1" dirty="0">
                <a:solidFill>
                  <a:srgbClr val="FFFF99"/>
                </a:solidFill>
              </a:rPr>
              <a:t>Benjamin Franklin, George Washington &amp; Thomas Jefferson working on the Declaration of Independence</a:t>
            </a:r>
          </a:p>
        </p:txBody>
      </p:sp>
    </p:spTree>
  </p:cSld>
  <p:clrMapOvr>
    <a:masterClrMapping/>
  </p:clrMapOvr>
  <p:transition>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Free PowerPoint Templates"/>
          <p:cNvPicPr>
            <a:picLocks noChangeAspect="1" noChangeArrowheads="1"/>
          </p:cNvPicPr>
          <p:nvPr/>
        </p:nvPicPr>
        <p:blipFill>
          <a:blip r:embed="rId2" cstate="print"/>
          <a:srcRect/>
          <a:stretch>
            <a:fillRect/>
          </a:stretch>
        </p:blipFill>
        <p:spPr bwMode="auto">
          <a:xfrm>
            <a:off x="0" y="0"/>
            <a:ext cx="9143992" cy="6858000"/>
          </a:xfrm>
          <a:prstGeom prst="rect">
            <a:avLst/>
          </a:prstGeom>
          <a:noFill/>
        </p:spPr>
      </p:pic>
      <p:sp>
        <p:nvSpPr>
          <p:cNvPr id="3" name="TextBox 2"/>
          <p:cNvSpPr txBox="1"/>
          <p:nvPr/>
        </p:nvSpPr>
        <p:spPr>
          <a:xfrm>
            <a:off x="1143000" y="304800"/>
            <a:ext cx="5638800" cy="523220"/>
          </a:xfrm>
          <a:prstGeom prst="rect">
            <a:avLst/>
          </a:prstGeom>
          <a:solidFill>
            <a:schemeClr val="tx2">
              <a:lumMod val="50000"/>
            </a:schemeClr>
          </a:solidFill>
        </p:spPr>
        <p:txBody>
          <a:bodyPr wrap="square" rtlCol="0">
            <a:spAutoFit/>
          </a:bodyPr>
          <a:lstStyle/>
          <a:p>
            <a:r>
              <a:rPr lang="en-US" sz="2800" b="1" dirty="0">
                <a:solidFill>
                  <a:schemeClr val="bg1">
                    <a:lumMod val="95000"/>
                  </a:schemeClr>
                </a:solidFill>
              </a:rPr>
              <a:t>The American Revolution Continues</a:t>
            </a:r>
          </a:p>
        </p:txBody>
      </p:sp>
      <p:sp>
        <p:nvSpPr>
          <p:cNvPr id="4" name="TextBox 3"/>
          <p:cNvSpPr txBox="1"/>
          <p:nvPr/>
        </p:nvSpPr>
        <p:spPr>
          <a:xfrm>
            <a:off x="228600" y="1066800"/>
            <a:ext cx="5257800" cy="5509200"/>
          </a:xfrm>
          <a:prstGeom prst="rect">
            <a:avLst/>
          </a:prstGeom>
          <a:solidFill>
            <a:schemeClr val="bg1">
              <a:lumMod val="50000"/>
            </a:schemeClr>
          </a:solidFill>
        </p:spPr>
        <p:txBody>
          <a:bodyPr wrap="square" rtlCol="0">
            <a:spAutoFit/>
          </a:bodyPr>
          <a:lstStyle/>
          <a:p>
            <a:pPr>
              <a:buFont typeface="Wingdings" pitchFamily="2" charset="2"/>
              <a:buChar char="ü"/>
            </a:pPr>
            <a:r>
              <a:rPr lang="en-US" sz="3200" b="1" u="sng" dirty="0">
                <a:solidFill>
                  <a:schemeClr val="bg1"/>
                </a:solidFill>
              </a:rPr>
              <a:t>Americans lacked military sources</a:t>
            </a:r>
          </a:p>
          <a:p>
            <a:pPr lvl="1">
              <a:buFont typeface="Wingdings" pitchFamily="2" charset="2"/>
              <a:buChar char="ü"/>
            </a:pPr>
            <a:r>
              <a:rPr lang="en-US" sz="3200" dirty="0">
                <a:solidFill>
                  <a:schemeClr val="bg1"/>
                </a:solidFill>
              </a:rPr>
              <a:t>No money</a:t>
            </a:r>
          </a:p>
          <a:p>
            <a:pPr lvl="1">
              <a:buFont typeface="Wingdings" pitchFamily="2" charset="2"/>
              <a:buChar char="ü"/>
            </a:pPr>
            <a:r>
              <a:rPr lang="en-US" sz="3200" dirty="0">
                <a:solidFill>
                  <a:schemeClr val="bg1"/>
                </a:solidFill>
              </a:rPr>
              <a:t>Third of all colonists loyalists or wouldn’t fight</a:t>
            </a:r>
          </a:p>
          <a:p>
            <a:pPr lvl="1">
              <a:buFont typeface="Wingdings" pitchFamily="2" charset="2"/>
              <a:buChar char="ü"/>
            </a:pPr>
            <a:r>
              <a:rPr lang="en-US" sz="3200" dirty="0">
                <a:solidFill>
                  <a:schemeClr val="bg1"/>
                </a:solidFill>
              </a:rPr>
              <a:t>No training – no strategy</a:t>
            </a:r>
          </a:p>
          <a:p>
            <a:pPr>
              <a:buFont typeface="Wingdings" pitchFamily="2" charset="2"/>
              <a:buChar char="ü"/>
            </a:pPr>
            <a:r>
              <a:rPr lang="en-US" sz="3200" b="1" u="sng" dirty="0">
                <a:solidFill>
                  <a:schemeClr val="bg1"/>
                </a:solidFill>
              </a:rPr>
              <a:t>Americans had some advantages</a:t>
            </a:r>
          </a:p>
          <a:p>
            <a:pPr lvl="1">
              <a:buFont typeface="Wingdings" pitchFamily="2" charset="2"/>
              <a:buChar char="ü"/>
            </a:pPr>
            <a:r>
              <a:rPr lang="en-US" sz="3200" dirty="0">
                <a:solidFill>
                  <a:schemeClr val="bg1"/>
                </a:solidFill>
              </a:rPr>
              <a:t>Colonists were used to thick woods &amp; rough terrain – guerilla warfare</a:t>
            </a:r>
          </a:p>
        </p:txBody>
      </p:sp>
      <p:pic>
        <p:nvPicPr>
          <p:cNvPr id="14340" name="Picture 4" descr="http://usarmy.vo.llnwd.net/e2/c/images/2012/05/30/249332/size0.jpg"/>
          <p:cNvPicPr>
            <a:picLocks noChangeAspect="1" noChangeArrowheads="1"/>
          </p:cNvPicPr>
          <p:nvPr/>
        </p:nvPicPr>
        <p:blipFill>
          <a:blip r:embed="rId3" cstate="print"/>
          <a:srcRect/>
          <a:stretch>
            <a:fillRect/>
          </a:stretch>
        </p:blipFill>
        <p:spPr bwMode="auto">
          <a:xfrm>
            <a:off x="5715000" y="990600"/>
            <a:ext cx="3159759" cy="4419600"/>
          </a:xfrm>
          <a:prstGeom prst="rect">
            <a:avLst/>
          </a:prstGeom>
          <a:noFill/>
        </p:spPr>
      </p:pic>
      <p:pic>
        <p:nvPicPr>
          <p:cNvPr id="2" name="Picture 6" descr="http://media.liveauctiongroup.net/i/10387/11027905_1.jpg?v=8CE3CDC7FA4D840"/>
          <p:cNvPicPr>
            <a:picLocks noChangeAspect="1" noChangeArrowheads="1"/>
          </p:cNvPicPr>
          <p:nvPr/>
        </p:nvPicPr>
        <p:blipFill>
          <a:blip r:embed="rId4" cstate="print"/>
          <a:srcRect/>
          <a:stretch>
            <a:fillRect/>
          </a:stretch>
        </p:blipFill>
        <p:spPr bwMode="auto">
          <a:xfrm>
            <a:off x="5715000" y="5715000"/>
            <a:ext cx="3124200" cy="943433"/>
          </a:xfrm>
          <a:prstGeom prst="rect">
            <a:avLst/>
          </a:prstGeom>
          <a:noFill/>
        </p:spPr>
      </p:pic>
    </p:spTree>
  </p:cSld>
  <p:clrMapOvr>
    <a:masterClrMapping/>
  </p:clrMapOvr>
  <p:transition>
    <p:pull dir="u"/>
  </p:transition>
</p:sld>
</file>

<file path=ppt/theme/theme1.xml><?xml version="1.0" encoding="utf-8"?>
<a:theme xmlns:a="http://schemas.openxmlformats.org/drawingml/2006/main" name="Office Theme">
  <a:themeElements>
    <a:clrScheme name="Custom 2">
      <a:dk1>
        <a:srgbClr val="FF0000"/>
      </a:dk1>
      <a:lt1>
        <a:sysClr val="window" lastClr="FFFFFF"/>
      </a:lt1>
      <a:dk2>
        <a:srgbClr val="FF00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6651</TotalTime>
  <Words>740</Words>
  <Application>Microsoft Office PowerPoint</Application>
  <PresentationFormat>On-screen Show (4:3)</PresentationFormat>
  <Paragraphs>98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kharrington</dc:creator>
  <cp:lastModifiedBy>Kathleen D. Harrington</cp:lastModifiedBy>
  <cp:revision>127</cp:revision>
  <cp:lastPrinted>2019-03-05T17:14:09Z</cp:lastPrinted>
  <dcterms:created xsi:type="dcterms:W3CDTF">2013-01-09T14:05:03Z</dcterms:created>
  <dcterms:modified xsi:type="dcterms:W3CDTF">2020-02-26T14:56:24Z</dcterms:modified>
</cp:coreProperties>
</file>